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125" d="100"/>
          <a:sy n="125" d="100"/>
        </p:scale>
        <p:origin x="230" y="1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205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5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582168" y="80010"/>
            <a:ext cx="9692640" cy="514350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0" name="Text 7"/>
          <p:cNvSpPr/>
          <p:nvPr/>
        </p:nvSpPr>
        <p:spPr>
          <a:xfrm>
            <a:off x="440436" y="662940"/>
            <a:ext cx="7499604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Seminario </a:t>
            </a:r>
            <a:r>
              <a:rPr lang="en-US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permanente</a:t>
            </a: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</a:t>
            </a:r>
            <a:r>
              <a:rPr lang="en-US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Interacciones</a:t>
            </a: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la </a:t>
            </a:r>
            <a:r>
              <a:rPr lang="en-US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tecnología</a:t>
            </a: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digital con la </a:t>
            </a:r>
            <a:r>
              <a:rPr lang="en-US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educación</a:t>
            </a:r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 la </a:t>
            </a:r>
            <a:r>
              <a:rPr lang="en-US" b="1" dirty="0" err="1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sociedad</a:t>
            </a:r>
            <a:endParaRPr lang="en-US" b="1" dirty="0">
              <a:solidFill>
                <a:schemeClr val="accent1">
                  <a:lumMod val="40000"/>
                  <a:lumOff val="60000"/>
                </a:schemeClr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b="1" dirty="0">
              <a:solidFill>
                <a:srgbClr val="FFFFFF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Competencias</a:t>
            </a: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docentes</a:t>
            </a:r>
            <a:r>
              <a:rPr lang="en-US" sz="1600" dirty="0"/>
              <a:t> </a:t>
            </a: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la </a:t>
            </a: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integración</a:t>
            </a: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la</a:t>
            </a:r>
            <a:r>
              <a:rPr lang="en-US" sz="1600" dirty="0"/>
              <a:t> </a:t>
            </a: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Inteligencia</a:t>
            </a: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Artificial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457200" y="2926080"/>
            <a:ext cx="457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Hacia una formación eficaz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457200" y="3429000"/>
            <a:ext cx="4114800" cy="36576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3" name="Text 10"/>
          <p:cNvSpPr/>
          <p:nvPr/>
        </p:nvSpPr>
        <p:spPr>
          <a:xfrm>
            <a:off x="457200" y="35661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Alan David Román Méndez  ·  Rubén Yáñez Reyna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57200" y="3886200"/>
            <a:ext cx="457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A9C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UABC  ·  Universidad de Guadalajara</a:t>
            </a:r>
            <a:endParaRPr lang="en-US" sz="1000" dirty="0"/>
          </a:p>
        </p:txBody>
      </p:sp>
      <p:sp>
        <p:nvSpPr>
          <p:cNvPr id="20" name="Text 15"/>
          <p:cNvSpPr/>
          <p:nvPr/>
        </p:nvSpPr>
        <p:spPr>
          <a:xfrm>
            <a:off x="5943600" y="3840480"/>
            <a:ext cx="2926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55448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2: Avanzado — Integración autónoma y personalizada de la IA</a:t>
            </a:r>
            <a:endParaRPr lang="en-US" sz="1700" dirty="0"/>
          </a:p>
        </p:txBody>
      </p:sp>
      <p:sp>
        <p:nvSpPr>
          <p:cNvPr id="5" name="Shape 2"/>
          <p:cNvSpPr/>
          <p:nvPr/>
        </p:nvSpPr>
        <p:spPr>
          <a:xfrm>
            <a:off x="274320" y="868680"/>
            <a:ext cx="3931920" cy="914400"/>
          </a:xfrm>
          <a:prstGeom prst="rect">
            <a:avLst/>
          </a:prstGeom>
          <a:solidFill>
            <a:srgbClr val="1A6B8A">
              <a:alpha val="12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" name="Text 3"/>
          <p:cNvSpPr/>
          <p:nvPr/>
        </p:nvSpPr>
        <p:spPr>
          <a:xfrm>
            <a:off x="320040" y="88696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puede hacer este docente?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20040" y="1188720"/>
            <a:ext cx="3840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 herramientas de IA a grupos específicos, interpreta datos educativos y co-diseña actividades que modifican la experiencia.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4343400" y="868680"/>
            <a:ext cx="4572000" cy="914400"/>
          </a:xfrm>
          <a:prstGeom prst="rect">
            <a:avLst/>
          </a:prstGeom>
          <a:solidFill>
            <a:srgbClr val="1B3A6B">
              <a:alpha val="12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9" name="Text 6"/>
          <p:cNvSpPr/>
          <p:nvPr/>
        </p:nvSpPr>
        <p:spPr>
          <a:xfrm>
            <a:off x="4434840" y="886968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Relación SAMR: Ampliación  →  Modificación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434840" y="118872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Rediseña actividades de aprendizaje usando IA; los resultados son más personalizados y los datos guían decisiones pedagógicas.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74320" y="1920240"/>
            <a:ext cx="8595360" cy="5486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2" name="Text 9"/>
          <p:cNvSpPr/>
          <p:nvPr/>
        </p:nvSpPr>
        <p:spPr>
          <a:xfrm>
            <a:off x="347472" y="1993392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🧠 Práctica humana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2377440" y="2029968"/>
            <a:ext cx="0" cy="329184"/>
          </a:xfrm>
          <a:prstGeom prst="line">
            <a:avLst/>
          </a:prstGeom>
          <a:noFill/>
          <a:ln w="12700">
            <a:solidFill>
              <a:srgbClr val="1A6B8A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14" name="Text 11"/>
          <p:cNvSpPr/>
          <p:nvPr/>
        </p:nvSpPr>
        <p:spPr>
          <a:xfrm>
            <a:off x="2514600" y="1975104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 err="1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Aplicar</a:t>
            </a: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un </a:t>
            </a:r>
            <a:r>
              <a:rPr lang="en-US" sz="950" dirty="0" err="1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</a:t>
            </a: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para detectar brechas de conocimiento individuales y ajustar la secuencia didáctica de la semana.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274320" y="2523744"/>
            <a:ext cx="8595360" cy="54864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6" name="Text 13"/>
          <p:cNvSpPr/>
          <p:nvPr/>
        </p:nvSpPr>
        <p:spPr>
          <a:xfrm>
            <a:off x="347472" y="2596896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Ética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377440" y="2633472"/>
            <a:ext cx="0" cy="329184"/>
          </a:xfrm>
          <a:prstGeom prst="line">
            <a:avLst/>
          </a:prstGeom>
          <a:noFill/>
          <a:ln w="12700">
            <a:solidFill>
              <a:srgbClr val="1A6B8A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18" name="Text 15"/>
          <p:cNvSpPr/>
          <p:nvPr/>
        </p:nvSpPr>
        <p:spPr>
          <a:xfrm>
            <a:off x="2514600" y="2578608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Proponer a su departamento una política institucional de IA generativa en evaluaciones, diferenciando entre nivel básico y avanzado.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274320" y="3127248"/>
            <a:ext cx="8595360" cy="5486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0" name="Text 17"/>
          <p:cNvSpPr/>
          <p:nvPr/>
        </p:nvSpPr>
        <p:spPr>
          <a:xfrm>
            <a:off x="347472" y="320040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Fundamentos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2377440" y="3236976"/>
            <a:ext cx="0" cy="329184"/>
          </a:xfrm>
          <a:prstGeom prst="line">
            <a:avLst/>
          </a:prstGeom>
          <a:noFill/>
          <a:ln w="12700">
            <a:solidFill>
              <a:srgbClr val="1A6B8A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22" name="Text 19"/>
          <p:cNvSpPr/>
          <p:nvPr/>
        </p:nvSpPr>
        <p:spPr>
          <a:xfrm>
            <a:off x="2514600" y="3182112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Crear un GPT personalizado ('Tutor de </a:t>
            </a:r>
            <a:r>
              <a:rPr lang="en-US" sz="950" dirty="0" err="1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Estadística</a:t>
            </a: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CUGDL') con instrucciones y ejemplos del programa que responda dudas de sus alumnos 24/7.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274320" y="3730752"/>
            <a:ext cx="8595360" cy="54864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4" name="Text 21"/>
          <p:cNvSpPr/>
          <p:nvPr/>
        </p:nvSpPr>
        <p:spPr>
          <a:xfrm>
            <a:off x="347472" y="3803904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Práctica docente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2377440" y="3840480"/>
            <a:ext cx="0" cy="329184"/>
          </a:xfrm>
          <a:prstGeom prst="line">
            <a:avLst/>
          </a:prstGeom>
          <a:noFill/>
          <a:ln w="12700">
            <a:solidFill>
              <a:srgbClr val="1A6B8A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26" name="Text 23"/>
          <p:cNvSpPr/>
          <p:nvPr/>
        </p:nvSpPr>
        <p:spPr>
          <a:xfrm>
            <a:off x="2514600" y="3785616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Gradescope con IA para calificar exámenes abiertos, identificar patrones de error y preparar retroalimentación grupal focalizada.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274320" y="4334256"/>
            <a:ext cx="8595360" cy="5486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8" name="Text 25"/>
          <p:cNvSpPr/>
          <p:nvPr/>
        </p:nvSpPr>
        <p:spPr>
          <a:xfrm>
            <a:off x="347472" y="4407408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Aprendizaje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2377440" y="4443984"/>
            <a:ext cx="0" cy="329184"/>
          </a:xfrm>
          <a:prstGeom prst="line">
            <a:avLst/>
          </a:prstGeom>
          <a:noFill/>
          <a:ln w="12700">
            <a:solidFill>
              <a:srgbClr val="1A6B8A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30" name="Text 27"/>
          <p:cNvSpPr/>
          <p:nvPr/>
        </p:nvSpPr>
        <p:spPr>
          <a:xfrm>
            <a:off x="2514600" y="438912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Participar en una comunidad de práctica docente (CoP) sobre IA en educación superior, presentando casos de su propia materia.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solidFill>
            <a:srgbClr val="1A6B8A">
              <a:alpha val="2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2" name="Text 29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A6B8A"/>
                </a:solidFill>
              </a:rPr>
              <a:t>Requisitos: cursos avanzados + experiencia en proyectos institucionales de IA + capacidad de ajuste y análisis de datos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55448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3: Líder — Pionero en integración e innovación con IA</a:t>
            </a:r>
            <a:endParaRPr lang="en-US" sz="1700" dirty="0"/>
          </a:p>
        </p:txBody>
      </p:sp>
      <p:sp>
        <p:nvSpPr>
          <p:cNvPr id="5" name="Shape 2"/>
          <p:cNvSpPr/>
          <p:nvPr/>
        </p:nvSpPr>
        <p:spPr>
          <a:xfrm>
            <a:off x="274320" y="868680"/>
            <a:ext cx="3931920" cy="914400"/>
          </a:xfrm>
          <a:prstGeom prst="rect">
            <a:avLst/>
          </a:prstGeom>
          <a:solidFill>
            <a:srgbClr val="1B3A6B">
              <a:alpha val="12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" name="Text 3"/>
          <p:cNvSpPr/>
          <p:nvPr/>
        </p:nvSpPr>
        <p:spPr>
          <a:xfrm>
            <a:off x="320040" y="88696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puede hacer este docente?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20040" y="1188720"/>
            <a:ext cx="3840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Crea, diseña e investiga con IA. Lidera política educativa y transforma el proceso de E-A. Colabora con colegas e instituciones.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4343400" y="868680"/>
            <a:ext cx="4572000" cy="914400"/>
          </a:xfrm>
          <a:prstGeom prst="rect">
            <a:avLst/>
          </a:prstGeom>
          <a:solidFill>
            <a:srgbClr val="E87722">
              <a:alpha val="12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9" name="Text 6"/>
          <p:cNvSpPr/>
          <p:nvPr/>
        </p:nvSpPr>
        <p:spPr>
          <a:xfrm>
            <a:off x="4434840" y="886968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Relación SAMR: Modificación  →  Redefinición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434840" y="118872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 experiencias de aprendizaje imposibles sin IA; redefine la forma en que los estudiantes aprenden y construyen conocimiento.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74320" y="1920240"/>
            <a:ext cx="8595360" cy="5486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2" name="Text 9"/>
          <p:cNvSpPr/>
          <p:nvPr/>
        </p:nvSpPr>
        <p:spPr>
          <a:xfrm>
            <a:off x="347472" y="1993392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🧠 Práctica humana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2377440" y="2029968"/>
            <a:ext cx="0" cy="329184"/>
          </a:xfrm>
          <a:prstGeom prst="line">
            <a:avLst/>
          </a:prstGeom>
          <a:noFill/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14" name="Text 11"/>
          <p:cNvSpPr/>
          <p:nvPr/>
        </p:nvSpPr>
        <p:spPr>
          <a:xfrm>
            <a:off x="2514600" y="1975104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Diseñar un 'gemelo digital del estudiante' que adapta dinámicamente el plan de aprendizaje según sus interacciones y resultados.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274320" y="2523744"/>
            <a:ext cx="8595360" cy="54864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6" name="Text 13"/>
          <p:cNvSpPr/>
          <p:nvPr/>
        </p:nvSpPr>
        <p:spPr>
          <a:xfrm>
            <a:off x="347472" y="2596896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Ética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377440" y="2633472"/>
            <a:ext cx="0" cy="329184"/>
          </a:xfrm>
          <a:prstGeom prst="line">
            <a:avLst/>
          </a:prstGeom>
          <a:noFill/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18" name="Text 15"/>
          <p:cNvSpPr/>
          <p:nvPr/>
        </p:nvSpPr>
        <p:spPr>
          <a:xfrm>
            <a:off x="2514600" y="2578608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Liderar el comité institucional de ética en IA educativa de la UDG/UABC; co-redactar políticas para toda la universidad.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274320" y="3127248"/>
            <a:ext cx="8595360" cy="5486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0" name="Text 17"/>
          <p:cNvSpPr/>
          <p:nvPr/>
        </p:nvSpPr>
        <p:spPr>
          <a:xfrm>
            <a:off x="347472" y="320040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Fundamentos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2377440" y="3236976"/>
            <a:ext cx="0" cy="329184"/>
          </a:xfrm>
          <a:prstGeom prst="line">
            <a:avLst/>
          </a:prstGeom>
          <a:noFill/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22" name="Text 19"/>
          <p:cNvSpPr/>
          <p:nvPr/>
        </p:nvSpPr>
        <p:spPr>
          <a:xfrm>
            <a:off x="2514600" y="3182112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Desarrollar con LangChain o LlamaIndex un chatbot de materia que se alimenta del propio material de curso y se ajusta por semestre.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274320" y="3730752"/>
            <a:ext cx="8595360" cy="54864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4" name="Text 21"/>
          <p:cNvSpPr/>
          <p:nvPr/>
        </p:nvSpPr>
        <p:spPr>
          <a:xfrm>
            <a:off x="347472" y="3803904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Práctica docente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2377440" y="3840480"/>
            <a:ext cx="0" cy="329184"/>
          </a:xfrm>
          <a:prstGeom prst="line">
            <a:avLst/>
          </a:prstGeom>
          <a:noFill/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26" name="Text 23"/>
          <p:cNvSpPr/>
          <p:nvPr/>
        </p:nvSpPr>
        <p:spPr>
          <a:xfrm>
            <a:off x="2514600" y="3785616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Publicar investigación sobre el impacto de IA generativa en pensamiento crítico; redefinir rúbricas a nivel de programa educativo.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274320" y="4334256"/>
            <a:ext cx="8595360" cy="5486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8" name="Text 25"/>
          <p:cNvSpPr/>
          <p:nvPr/>
        </p:nvSpPr>
        <p:spPr>
          <a:xfrm>
            <a:off x="347472" y="4407408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Aprendizaje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2377440" y="4443984"/>
            <a:ext cx="0" cy="329184"/>
          </a:xfrm>
          <a:prstGeom prst="line">
            <a:avLst/>
          </a:prstGeom>
          <a:noFill/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30" name="Text 27"/>
          <p:cNvSpPr/>
          <p:nvPr/>
        </p:nvSpPr>
        <p:spPr>
          <a:xfrm>
            <a:off x="2514600" y="438912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Coordinar una red nacional de docentes innovadores en IA (ej., RIDMAE); impartir talleres y conferencias; obtener certificaciones de ML.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solidFill>
            <a:srgbClr val="1B3A6B">
              <a:alpha val="2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2" name="Text 29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B3A6B"/>
                </a:solidFill>
              </a:rPr>
              <a:t>Requisitos: posgrado en tecno-educación/IA · liderazgo de proyectos · certificaciones en ML · redes internacionales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457200" y="2286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integrador: niveles, dimensiones y SAMR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457200" y="3291840"/>
            <a:ext cx="2560320" cy="1371600"/>
          </a:xfrm>
          <a:prstGeom prst="rect">
            <a:avLst/>
          </a:prstGeom>
          <a:solidFill>
            <a:srgbClr val="02809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6" name="Text 4"/>
          <p:cNvSpPr/>
          <p:nvPr/>
        </p:nvSpPr>
        <p:spPr>
          <a:xfrm>
            <a:off x="457200" y="338328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PRINCIPIANTE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4663440"/>
            <a:ext cx="2560320" cy="329184"/>
          </a:xfrm>
          <a:prstGeom prst="rect">
            <a:avLst/>
          </a:prstGeom>
          <a:solidFill>
            <a:srgbClr val="028090">
              <a:alpha val="6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8" name="Text 6"/>
          <p:cNvSpPr/>
          <p:nvPr/>
        </p:nvSpPr>
        <p:spPr>
          <a:xfrm>
            <a:off x="457200" y="4663440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S → A (SAMR)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337560" y="2743200"/>
            <a:ext cx="2560320" cy="1920240"/>
          </a:xfrm>
          <a:prstGeom prst="rect">
            <a:avLst/>
          </a:prstGeom>
          <a:solidFill>
            <a:srgbClr val="1A6B8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0" name="Text 8"/>
          <p:cNvSpPr/>
          <p:nvPr/>
        </p:nvSpPr>
        <p:spPr>
          <a:xfrm>
            <a:off x="3337560" y="283464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AVANZADO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429000" y="3246120"/>
            <a:ext cx="23774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Personaliza, analiza datos,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 GPTs y rediseña cursos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337560" y="4663440"/>
            <a:ext cx="2560320" cy="329184"/>
          </a:xfrm>
          <a:prstGeom prst="rect">
            <a:avLst/>
          </a:prstGeom>
          <a:solidFill>
            <a:srgbClr val="1A6B8A">
              <a:alpha val="6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3" name="Text 11"/>
          <p:cNvSpPr/>
          <p:nvPr/>
        </p:nvSpPr>
        <p:spPr>
          <a:xfrm>
            <a:off x="3337560" y="4663440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A → M (SAMR)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17920" y="2103120"/>
            <a:ext cx="2560320" cy="2560320"/>
          </a:xfrm>
          <a:prstGeom prst="rect">
            <a:avLst/>
          </a:prstGeom>
          <a:solidFill>
            <a:srgbClr val="E8772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5" name="Text 13"/>
          <p:cNvSpPr/>
          <p:nvPr/>
        </p:nvSpPr>
        <p:spPr>
          <a:xfrm>
            <a:off x="6217920" y="2194560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309360" y="2606040"/>
            <a:ext cx="237744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Innova, lidera, investiga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transforma el sistema educativo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217920" y="4663440"/>
            <a:ext cx="2560320" cy="329184"/>
          </a:xfrm>
          <a:prstGeom prst="rect">
            <a:avLst/>
          </a:prstGeom>
          <a:solidFill>
            <a:srgbClr val="E87722">
              <a:alpha val="6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8" name="Text 16"/>
          <p:cNvSpPr/>
          <p:nvPr/>
        </p:nvSpPr>
        <p:spPr>
          <a:xfrm>
            <a:off x="6217920" y="4663440"/>
            <a:ext cx="2560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M → R (SAMR)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5 dimensiones están presentes en todos los niveles: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1078992"/>
            <a:ext cx="1554480" cy="320040"/>
          </a:xfrm>
          <a:prstGeom prst="rect">
            <a:avLst/>
          </a:prstGeom>
          <a:solidFill>
            <a:srgbClr val="02809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1" name="Text 19"/>
          <p:cNvSpPr/>
          <p:nvPr/>
        </p:nvSpPr>
        <p:spPr>
          <a:xfrm>
            <a:off x="457200" y="107899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Práctica humana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139696" y="1078992"/>
            <a:ext cx="1554480" cy="320040"/>
          </a:xfrm>
          <a:prstGeom prst="rect">
            <a:avLst/>
          </a:prstGeom>
          <a:solidFill>
            <a:srgbClr val="1A6B8A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3" name="Text 21"/>
          <p:cNvSpPr/>
          <p:nvPr/>
        </p:nvSpPr>
        <p:spPr>
          <a:xfrm>
            <a:off x="2139696" y="107899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Ética IA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822192" y="1078992"/>
            <a:ext cx="1554480" cy="320040"/>
          </a:xfrm>
          <a:prstGeom prst="rect">
            <a:avLst/>
          </a:prstGeom>
          <a:solidFill>
            <a:srgbClr val="1B3A6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5" name="Text 23"/>
          <p:cNvSpPr/>
          <p:nvPr/>
        </p:nvSpPr>
        <p:spPr>
          <a:xfrm>
            <a:off x="3822192" y="107899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Fundamentos IA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5504688" y="1078992"/>
            <a:ext cx="1554480" cy="320040"/>
          </a:xfrm>
          <a:prstGeom prst="rect">
            <a:avLst/>
          </a:prstGeom>
          <a:solidFill>
            <a:srgbClr val="E8772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7" name="Text 25"/>
          <p:cNvSpPr/>
          <p:nvPr/>
        </p:nvSpPr>
        <p:spPr>
          <a:xfrm>
            <a:off x="5504688" y="107899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IA en docencia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7187184" y="1078992"/>
            <a:ext cx="1554480" cy="320040"/>
          </a:xfrm>
          <a:prstGeom prst="rect">
            <a:avLst/>
          </a:prstGeom>
          <a:solidFill>
            <a:srgbClr val="27AE60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9" name="Text 27"/>
          <p:cNvSpPr/>
          <p:nvPr/>
        </p:nvSpPr>
        <p:spPr>
          <a:xfrm>
            <a:off x="7187184" y="1078992"/>
            <a:ext cx="1554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Aprendizaje continuo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3566160" y="1508760"/>
            <a:ext cx="2011680" cy="457200"/>
          </a:xfrm>
          <a:prstGeom prst="ellipse">
            <a:avLst/>
          </a:prstGeom>
          <a:solidFill>
            <a:srgbClr val="F4B94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31" name="Text 29"/>
          <p:cNvSpPr/>
          <p:nvPr/>
        </p:nvSpPr>
        <p:spPr>
          <a:xfrm>
            <a:off x="3566160" y="150876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D2137"/>
                </a:solidFill>
              </a:rPr>
              <a:t>🤝 Colaboración: elemento transversal en los 3 niveles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¿Cómo usar el modelo? Aplicación práctica en 4 pasos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57200" cy="91440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" name="Text 4"/>
          <p:cNvSpPr/>
          <p:nvPr/>
        </p:nvSpPr>
        <p:spPr>
          <a:xfrm>
            <a:off x="274320" y="914400"/>
            <a:ext cx="457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960120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Autodiagnóstico docente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22960" y="1234440"/>
            <a:ext cx="3566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docente revisa las 5 dimensiones y sus 3 niveles, e identifica honestamente en cuál se ubica en cada una.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es necesario estar en el mismo nivel en todas.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4572000" y="987552"/>
            <a:ext cx="4160520" cy="777240"/>
          </a:xfrm>
          <a:prstGeom prst="rect">
            <a:avLst/>
          </a:prstGeom>
          <a:solidFill>
            <a:srgbClr val="028090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0" name="Text 8"/>
          <p:cNvSpPr/>
          <p:nvPr/>
        </p:nvSpPr>
        <p:spPr>
          <a:xfrm>
            <a:off x="4645152" y="1005840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 err="1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</a:t>
            </a: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4645152" y="1216152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profesor de Ingeniería puede ser 'Avanzado' en Fundamentos (usa Python + APIs) pero 'Principiante' en Ética IA.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74320" y="1938528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3" name="Shape 11"/>
          <p:cNvSpPr/>
          <p:nvPr/>
        </p:nvSpPr>
        <p:spPr>
          <a:xfrm>
            <a:off x="274320" y="1938528"/>
            <a:ext cx="457200" cy="914400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4" name="Text 12"/>
          <p:cNvSpPr/>
          <p:nvPr/>
        </p:nvSpPr>
        <p:spPr>
          <a:xfrm>
            <a:off x="274320" y="1938528"/>
            <a:ext cx="457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22960" y="1984248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Diseño de ruta de formación personalizada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22960" y="2258568"/>
            <a:ext cx="3566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base en el diagnóstico, la institución o el propio docente diseña un plan con microcredenciales, MOOCs y actividades concretas por dimensión.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4572000" y="2011680"/>
            <a:ext cx="4160520" cy="777240"/>
          </a:xfrm>
          <a:prstGeom prst="rect">
            <a:avLst/>
          </a:prstGeom>
          <a:solidFill>
            <a:srgbClr val="1A6B8A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8" name="Text 16"/>
          <p:cNvSpPr/>
          <p:nvPr/>
        </p:nvSpPr>
        <p:spPr>
          <a:xfrm>
            <a:off x="4645152" y="2029968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 err="1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</a:t>
            </a:r>
            <a:r>
              <a:rPr lang="en-US" sz="85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4645152" y="224028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pasar de Principiante a Avanzado en 'Práctica docente': tomar 'AI for Educators' (Microsoft Learn) + diseñar una actividad con IA en el próximo módulo.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274320" y="2962656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1" name="Shape 19"/>
          <p:cNvSpPr/>
          <p:nvPr/>
        </p:nvSpPr>
        <p:spPr>
          <a:xfrm>
            <a:off x="274320" y="2962656"/>
            <a:ext cx="457200" cy="914400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2" name="Text 20"/>
          <p:cNvSpPr/>
          <p:nvPr/>
        </p:nvSpPr>
        <p:spPr>
          <a:xfrm>
            <a:off x="274320" y="2962656"/>
            <a:ext cx="457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3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822960" y="3008376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Implementación y evidencia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22960" y="3282696"/>
            <a:ext cx="3566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docente aplica lo aprendido en su práctica y documenta resultados: actividades rediseñadas, retroalimentaciones mejoradas, datos de rendimiento estudiantil.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4572000" y="3035808"/>
            <a:ext cx="4160520" cy="777240"/>
          </a:xfrm>
          <a:prstGeom prst="rect">
            <a:avLst/>
          </a:prstGeom>
          <a:solidFill>
            <a:srgbClr val="E87722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6" name="Text 24"/>
          <p:cNvSpPr/>
          <p:nvPr/>
        </p:nvSpPr>
        <p:spPr>
          <a:xfrm>
            <a:off x="4645152" y="3054096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 err="1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</a:t>
            </a:r>
            <a:r>
              <a:rPr lang="en-US" sz="85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645152" y="3264408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Portafolio docente de IA: capturas de actividades generadas, comentarios de estudiantes, reflexión sobre ajustes realizados.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274320" y="3986784"/>
            <a:ext cx="8595360" cy="9144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9" name="Shape 27"/>
          <p:cNvSpPr/>
          <p:nvPr/>
        </p:nvSpPr>
        <p:spPr>
          <a:xfrm>
            <a:off x="274320" y="3986784"/>
            <a:ext cx="457200" cy="91440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0" name="Text 28"/>
          <p:cNvSpPr/>
          <p:nvPr/>
        </p:nvSpPr>
        <p:spPr>
          <a:xfrm>
            <a:off x="274320" y="3986784"/>
            <a:ext cx="457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4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822960" y="4032504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Evaluación y reconocimiento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22960" y="4306824"/>
            <a:ext cx="3566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institución evalúa avances y puede otorgar reconocimientos (insignias, certificados, puntos de escalafón). Se promueve la colaboración entre pares.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572000" y="4059936"/>
            <a:ext cx="4160520" cy="777240"/>
          </a:xfrm>
          <a:prstGeom prst="rect">
            <a:avLst/>
          </a:prstGeom>
          <a:solidFill>
            <a:srgbClr val="27AE60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4" name="Text 32"/>
          <p:cNvSpPr/>
          <p:nvPr/>
        </p:nvSpPr>
        <p:spPr>
          <a:xfrm>
            <a:off x="4645152" y="4078224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 err="1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</a:t>
            </a:r>
            <a:r>
              <a:rPr lang="en-US" sz="85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850" dirty="0"/>
          </a:p>
        </p:txBody>
      </p:sp>
      <p:sp>
        <p:nvSpPr>
          <p:cNvPr id="35" name="Text 33"/>
          <p:cNvSpPr/>
          <p:nvPr/>
        </p:nvSpPr>
        <p:spPr>
          <a:xfrm>
            <a:off x="4645152" y="4288536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UDG: vincular con los cursos de Coursera ya disponibles + crear comunidades por CU. 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en contexto: UDG y UABC como casos de partida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402336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023360" cy="475488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978408"/>
            <a:ext cx="320040" cy="3200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49808" y="932688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Universidad de Guadalajara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384048" y="1481328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Lo que ya existe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384048" y="1682496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'Orientaciones sobre IA Generativa en procesos académicos' (UDG, 2024)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84048" y="2103120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Lo que ya existe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384048" y="230428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Cursos básicos de IA en Coursera para docentes</a:t>
            </a:r>
            <a:endParaRPr lang="en-US" sz="900" dirty="0"/>
          </a:p>
        </p:txBody>
      </p:sp>
      <p:sp>
        <p:nvSpPr>
          <p:cNvPr id="12" name="Text 9"/>
          <p:cNvSpPr/>
          <p:nvPr/>
        </p:nvSpPr>
        <p:spPr>
          <a:xfrm>
            <a:off x="384048" y="2724912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Lo que ya existe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384048" y="292608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Instrumentos para conocer uso de IA docente (sin seguimiento formal)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384048" y="3346704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Brecha identificada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384048" y="354787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hay sistema para ubicar a docentes en niveles ni rutas de avance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384048" y="3968496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 Oportunidad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384048" y="4169664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el modelo propuesto como estándar de evaluación y hoja de ruta para formación continua diferenciada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4846320" y="914400"/>
            <a:ext cx="4023360" cy="365760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9" name="Shape 16"/>
          <p:cNvSpPr/>
          <p:nvPr/>
        </p:nvSpPr>
        <p:spPr>
          <a:xfrm>
            <a:off x="4846320" y="914400"/>
            <a:ext cx="4023360" cy="475488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048" y="978408"/>
            <a:ext cx="320040" cy="32004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5321808" y="932688"/>
            <a:ext cx="3474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Univ. Autónoma de Baja California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4956048" y="1481328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Lo que ya existe</a:t>
            </a:r>
            <a:endParaRPr lang="en-US" sz="850" dirty="0"/>
          </a:p>
        </p:txBody>
      </p:sp>
      <p:sp>
        <p:nvSpPr>
          <p:cNvPr id="23" name="Text 19"/>
          <p:cNvSpPr/>
          <p:nvPr/>
        </p:nvSpPr>
        <p:spPr>
          <a:xfrm>
            <a:off x="4956048" y="1682496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Orientaciones iniciales sobre uso académico de IA (UABC, 2024)</a:t>
            </a:r>
            <a:endParaRPr lang="en-US" sz="900" dirty="0"/>
          </a:p>
        </p:txBody>
      </p:sp>
      <p:sp>
        <p:nvSpPr>
          <p:cNvPr id="24" name="Text 20"/>
          <p:cNvSpPr/>
          <p:nvPr/>
        </p:nvSpPr>
        <p:spPr>
          <a:xfrm>
            <a:off x="4956048" y="2103120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Lo que ya existe</a:t>
            </a:r>
            <a:endParaRPr lang="en-US" sz="850" dirty="0"/>
          </a:p>
        </p:txBody>
      </p:sp>
      <p:sp>
        <p:nvSpPr>
          <p:cNvPr id="25" name="Text 21"/>
          <p:cNvSpPr/>
          <p:nvPr/>
        </p:nvSpPr>
        <p:spPr>
          <a:xfrm>
            <a:off x="4956048" y="230428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Recomendaciones para integración efectiva de IA generativa en E.S.</a:t>
            </a:r>
            <a:endParaRPr lang="en-US" sz="900" dirty="0"/>
          </a:p>
        </p:txBody>
      </p:sp>
      <p:sp>
        <p:nvSpPr>
          <p:cNvPr id="26" name="Text 22"/>
          <p:cNvSpPr/>
          <p:nvPr/>
        </p:nvSpPr>
        <p:spPr>
          <a:xfrm>
            <a:off x="4956048" y="2724912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Brecha identificada</a:t>
            </a:r>
            <a:endParaRPr lang="en-US" sz="850" dirty="0"/>
          </a:p>
        </p:txBody>
      </p:sp>
      <p:sp>
        <p:nvSpPr>
          <p:cNvPr id="27" name="Text 23"/>
          <p:cNvSpPr/>
          <p:nvPr/>
        </p:nvSpPr>
        <p:spPr>
          <a:xfrm>
            <a:off x="4956048" y="2926080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guías no incluyen sistema de seguimiento ni perfil de avance docente</a:t>
            </a:r>
            <a:endParaRPr lang="en-US" sz="900" dirty="0"/>
          </a:p>
        </p:txBody>
      </p:sp>
      <p:sp>
        <p:nvSpPr>
          <p:cNvPr id="28" name="Text 24"/>
          <p:cNvSpPr/>
          <p:nvPr/>
        </p:nvSpPr>
        <p:spPr>
          <a:xfrm>
            <a:off x="4956048" y="3346704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Brecha identificada</a:t>
            </a:r>
            <a:endParaRPr lang="en-US" sz="850" dirty="0"/>
          </a:p>
        </p:txBody>
      </p:sp>
      <p:sp>
        <p:nvSpPr>
          <p:cNvPr id="29" name="Text 25"/>
          <p:cNvSpPr/>
          <p:nvPr/>
        </p:nvSpPr>
        <p:spPr>
          <a:xfrm>
            <a:off x="4956048" y="3547872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Falta estándar de comparación para medir eficacia de la formación</a:t>
            </a:r>
            <a:endParaRPr lang="en-US" sz="900" dirty="0"/>
          </a:p>
        </p:txBody>
      </p:sp>
      <p:sp>
        <p:nvSpPr>
          <p:cNvPr id="30" name="Text 26"/>
          <p:cNvSpPr/>
          <p:nvPr/>
        </p:nvSpPr>
        <p:spPr>
          <a:xfrm>
            <a:off x="4956048" y="3968496"/>
            <a:ext cx="16459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🚀 Oportunidad</a:t>
            </a:r>
            <a:endParaRPr lang="en-US" sz="850" dirty="0"/>
          </a:p>
        </p:txBody>
      </p:sp>
      <p:sp>
        <p:nvSpPr>
          <p:cNvPr id="31" name="Text 27"/>
          <p:cNvSpPr/>
          <p:nvPr/>
        </p:nvSpPr>
        <p:spPr>
          <a:xfrm>
            <a:off x="4956048" y="4169664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propuesto llena esa brecha como estándar de medición e innovación pedagógica</a:t>
            </a:r>
            <a:endParaRPr lang="en-US" sz="900" dirty="0"/>
          </a:p>
        </p:txBody>
      </p:sp>
      <p:sp>
        <p:nvSpPr>
          <p:cNvPr id="32" name="Shape 28"/>
          <p:cNvSpPr/>
          <p:nvPr/>
        </p:nvSpPr>
        <p:spPr>
          <a:xfrm>
            <a:off x="274320" y="4663440"/>
            <a:ext cx="8595360" cy="347472"/>
          </a:xfrm>
          <a:prstGeom prst="rect">
            <a:avLst/>
          </a:prstGeom>
          <a:solidFill>
            <a:srgbClr val="1B3A6B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3" name="Text 29"/>
          <p:cNvSpPr/>
          <p:nvPr/>
        </p:nvSpPr>
        <p:spPr>
          <a:xfrm>
            <a:off x="274320" y="4663440"/>
            <a:ext cx="8595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Ambas instituciones tienen base; el modelo propuesto proporciona la estructura para el siguiente paso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 de las instituciones educativas: crear el entorno propicio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274320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743200" cy="475488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105156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03327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Redes y convenios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365760" y="1508760"/>
            <a:ext cx="25603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Compartir experiencias entre instituciones, acompañamiento entre pares, resolver problemas colectivamente.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3200400" y="960120"/>
            <a:ext cx="274320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0" name="Shape 7"/>
          <p:cNvSpPr/>
          <p:nvPr/>
        </p:nvSpPr>
        <p:spPr>
          <a:xfrm>
            <a:off x="3200400" y="960120"/>
            <a:ext cx="2743200" cy="475488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128" y="105156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657600" y="103327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Lineamientos claros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3291840" y="1508760"/>
            <a:ext cx="25603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Políticas institucionales de IA: cuándo, cómo y con qué herramientas. Integrar en reglamento de evaluación.</a:t>
            </a:r>
            <a:endParaRPr lang="en-US" sz="950" dirty="0"/>
          </a:p>
        </p:txBody>
      </p:sp>
      <p:sp>
        <p:nvSpPr>
          <p:cNvPr id="14" name="Shape 10"/>
          <p:cNvSpPr/>
          <p:nvPr/>
        </p:nvSpPr>
        <p:spPr>
          <a:xfrm>
            <a:off x="6126480" y="960120"/>
            <a:ext cx="274320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5" name="Shape 11"/>
          <p:cNvSpPr/>
          <p:nvPr/>
        </p:nvSpPr>
        <p:spPr>
          <a:xfrm>
            <a:off x="6126480" y="960120"/>
            <a:ext cx="2743200" cy="475488"/>
          </a:xfrm>
          <a:prstGeom prst="rect">
            <a:avLst/>
          </a:prstGeom>
          <a:solidFill>
            <a:srgbClr val="F4B942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6208" y="1051560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583680" y="103327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Incentivos docentes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6217920" y="1508760"/>
            <a:ext cx="25603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Reconocimientos, insignias digitales, puntos de escalafón o reducción de carga para docentes que integran IA.</a:t>
            </a:r>
            <a:endParaRPr lang="en-US" sz="950" dirty="0"/>
          </a:p>
        </p:txBody>
      </p:sp>
      <p:sp>
        <p:nvSpPr>
          <p:cNvPr id="19" name="Shape 14"/>
          <p:cNvSpPr/>
          <p:nvPr/>
        </p:nvSpPr>
        <p:spPr>
          <a:xfrm>
            <a:off x="274320" y="2926080"/>
            <a:ext cx="274320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0" name="Shape 15"/>
          <p:cNvSpPr/>
          <p:nvPr/>
        </p:nvSpPr>
        <p:spPr>
          <a:xfrm>
            <a:off x="274320" y="2926080"/>
            <a:ext cx="2743200" cy="475488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048" y="3017520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31520" y="299923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Infraestructura y acceso</a:t>
            </a:r>
            <a:endParaRPr lang="en-US" sz="1100" dirty="0"/>
          </a:p>
        </p:txBody>
      </p:sp>
      <p:sp>
        <p:nvSpPr>
          <p:cNvPr id="23" name="Text 17"/>
          <p:cNvSpPr/>
          <p:nvPr/>
        </p:nvSpPr>
        <p:spPr>
          <a:xfrm>
            <a:off x="365760" y="3474720"/>
            <a:ext cx="25603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Licencias de herramientas IA, plataformas adaptativas, tutores inteligentes, soporte técnico especializado.</a:t>
            </a:r>
            <a:endParaRPr lang="en-US" sz="950" dirty="0"/>
          </a:p>
        </p:txBody>
      </p:sp>
      <p:sp>
        <p:nvSpPr>
          <p:cNvPr id="24" name="Shape 18"/>
          <p:cNvSpPr/>
          <p:nvPr/>
        </p:nvSpPr>
        <p:spPr>
          <a:xfrm>
            <a:off x="3200400" y="2926080"/>
            <a:ext cx="274320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5" name="Shape 19"/>
          <p:cNvSpPr/>
          <p:nvPr/>
        </p:nvSpPr>
        <p:spPr>
          <a:xfrm>
            <a:off x="3200400" y="2926080"/>
            <a:ext cx="2743200" cy="475488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10128" y="3017520"/>
            <a:ext cx="274320" cy="27432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3657600" y="299923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Formación diferenciada</a:t>
            </a:r>
            <a:endParaRPr lang="en-US" sz="1100" dirty="0"/>
          </a:p>
        </p:txBody>
      </p:sp>
      <p:sp>
        <p:nvSpPr>
          <p:cNvPr id="28" name="Text 21"/>
          <p:cNvSpPr/>
          <p:nvPr/>
        </p:nvSpPr>
        <p:spPr>
          <a:xfrm>
            <a:off x="3291840" y="3474720"/>
            <a:ext cx="25603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Módulos por nivel (micro-credenciales), formación autogestionada (Knowles, 1975) y comunidades de práctica.</a:t>
            </a:r>
            <a:endParaRPr lang="en-US" sz="950" dirty="0"/>
          </a:p>
        </p:txBody>
      </p:sp>
      <p:sp>
        <p:nvSpPr>
          <p:cNvPr id="29" name="Shape 22"/>
          <p:cNvSpPr/>
          <p:nvPr/>
        </p:nvSpPr>
        <p:spPr>
          <a:xfrm>
            <a:off x="6126480" y="2926080"/>
            <a:ext cx="2743200" cy="178308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30" name="Shape 23"/>
          <p:cNvSpPr/>
          <p:nvPr/>
        </p:nvSpPr>
        <p:spPr>
          <a:xfrm>
            <a:off x="6126480" y="2926080"/>
            <a:ext cx="2743200" cy="475488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3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6208" y="3017520"/>
            <a:ext cx="274320" cy="27432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583680" y="299923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Seguimiento y evidencia</a:t>
            </a:r>
            <a:endParaRPr lang="en-US" sz="1100" dirty="0"/>
          </a:p>
        </p:txBody>
      </p:sp>
      <p:sp>
        <p:nvSpPr>
          <p:cNvPr id="33" name="Text 25"/>
          <p:cNvSpPr/>
          <p:nvPr/>
        </p:nvSpPr>
        <p:spPr>
          <a:xfrm>
            <a:off x="6217920" y="3474720"/>
            <a:ext cx="256032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Instrumentos de diagnóstico, portafolios docentes, evaluación de impacto en aprendizaje estudiantil.</a:t>
            </a:r>
            <a:endParaRPr lang="en-US" sz="950" dirty="0"/>
          </a:p>
        </p:txBody>
      </p:sp>
      <p:sp>
        <p:nvSpPr>
          <p:cNvPr id="34" name="Text 26"/>
          <p:cNvSpPr/>
          <p:nvPr/>
        </p:nvSpPr>
        <p:spPr>
          <a:xfrm>
            <a:off x="274320" y="4919472"/>
            <a:ext cx="8595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A7184"/>
                </a:solidFill>
              </a:rPr>
              <a:t>La colaboración docente es el hilo conductor: sin ella, ninguna acción institucional logra transformación real</a:t>
            </a:r>
            <a:endParaRPr lang="en-US" sz="9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914400"/>
            <a:ext cx="4572000" cy="4572000"/>
          </a:xfrm>
          <a:prstGeom prst="ellipse">
            <a:avLst/>
          </a:prstGeom>
          <a:solidFill>
            <a:srgbClr val="028090">
              <a:alpha val="12000"/>
            </a:srgbClr>
          </a:solidFill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3" name="Shape 1"/>
          <p:cNvSpPr/>
          <p:nvPr/>
        </p:nvSpPr>
        <p:spPr>
          <a:xfrm>
            <a:off x="-914400" y="2743200"/>
            <a:ext cx="3657600" cy="3657600"/>
          </a:xfrm>
          <a:prstGeom prst="ellipse">
            <a:avLst/>
          </a:prstGeom>
          <a:solidFill>
            <a:srgbClr val="02C39A">
              <a:alpha val="10000"/>
            </a:srgbClr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8321040" cy="713232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6" name="Shape 4"/>
          <p:cNvSpPr/>
          <p:nvPr/>
        </p:nvSpPr>
        <p:spPr>
          <a:xfrm>
            <a:off x="365760" y="914400"/>
            <a:ext cx="502920" cy="713232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7" name="Text 5"/>
          <p:cNvSpPr/>
          <p:nvPr/>
        </p:nvSpPr>
        <p:spPr>
          <a:xfrm>
            <a:off x="365760" y="91440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60120" y="1005840"/>
            <a:ext cx="7589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C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clasifica a los docentes en 3 niveles (Principiante, Avanzado, Líder) a través de 5 dimensiones basadas en DigCompEdu, UNESCO TIC, ISTE II y el Marco IA UNESCO 2024.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1719072"/>
            <a:ext cx="8321040" cy="713232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0" name="Shape 8"/>
          <p:cNvSpPr/>
          <p:nvPr/>
        </p:nvSpPr>
        <p:spPr>
          <a:xfrm>
            <a:off x="365760" y="1719072"/>
            <a:ext cx="502920" cy="713232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1" name="Text 9"/>
          <p:cNvSpPr/>
          <p:nvPr/>
        </p:nvSpPr>
        <p:spPr>
          <a:xfrm>
            <a:off x="365760" y="1719072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60120" y="1810512"/>
            <a:ext cx="7589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C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formación debe ser diferenciada: no todos los docentes parten del mismo punto; el diagnóstico individual es el primer paso imprescindible.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2523744"/>
            <a:ext cx="8321040" cy="713232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4" name="Shape 12"/>
          <p:cNvSpPr/>
          <p:nvPr/>
        </p:nvSpPr>
        <p:spPr>
          <a:xfrm>
            <a:off x="365760" y="2523744"/>
            <a:ext cx="502920" cy="713232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5" name="Text 13"/>
          <p:cNvSpPr/>
          <p:nvPr/>
        </p:nvSpPr>
        <p:spPr>
          <a:xfrm>
            <a:off x="365760" y="2523744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60120" y="2615184"/>
            <a:ext cx="7589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C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colaboración docente es transversal a los tres niveles: sin trabajo en red la innovación se estanca.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65760" y="3328416"/>
            <a:ext cx="8321040" cy="713232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8" name="Shape 16"/>
          <p:cNvSpPr/>
          <p:nvPr/>
        </p:nvSpPr>
        <p:spPr>
          <a:xfrm>
            <a:off x="365760" y="3328416"/>
            <a:ext cx="502920" cy="713232"/>
          </a:xfrm>
          <a:prstGeom prst="rect">
            <a:avLst/>
          </a:prstGeom>
          <a:solidFill>
            <a:srgbClr val="F4B942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9" name="Text 17"/>
          <p:cNvSpPr/>
          <p:nvPr/>
        </p:nvSpPr>
        <p:spPr>
          <a:xfrm>
            <a:off x="365760" y="3328416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60120" y="3419856"/>
            <a:ext cx="7589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C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instituciones son corresponsables: deben proveer políticas, herramientas, incentivos y seguimiento, no solo cursos aislados.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65760" y="4133088"/>
            <a:ext cx="8321040" cy="713232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2" name="Shape 20"/>
          <p:cNvSpPr/>
          <p:nvPr/>
        </p:nvSpPr>
        <p:spPr>
          <a:xfrm>
            <a:off x="365760" y="4133088"/>
            <a:ext cx="502920" cy="713232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3" name="Text 21"/>
          <p:cNvSpPr/>
          <p:nvPr/>
        </p:nvSpPr>
        <p:spPr>
          <a:xfrm>
            <a:off x="365760" y="4133088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05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60120" y="4224528"/>
            <a:ext cx="7589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C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Próximo paso necesario: pilotaje formal del marco en contextos reales, con instrumentos de diagnóstico y evidencia de impacto en el aprendizaje.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3657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punto de partida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109728" cy="2103120"/>
          </a:xfrm>
          <a:prstGeom prst="rect">
            <a:avLst/>
          </a:prstGeom>
          <a:solidFill>
            <a:srgbClr val="F4B942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" name="Text 4"/>
          <p:cNvSpPr/>
          <p:nvPr/>
        </p:nvSpPr>
        <p:spPr>
          <a:xfrm>
            <a:off x="658368" y="1005840"/>
            <a:ext cx="7772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¿La IA puede ser mejor docente que yo?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58368" y="1581912"/>
            <a:ext cx="7772400" cy="0"/>
          </a:xfrm>
          <a:prstGeom prst="line">
            <a:avLst/>
          </a:prstGeom>
          <a:noFill/>
          <a:ln w="12700">
            <a:solidFill>
              <a:srgbClr val="028090"/>
            </a:solidFill>
            <a:prstDash val="dash"/>
          </a:ln>
        </p:spPr>
        <p:txBody>
          <a:bodyPr/>
          <a:lstStyle/>
          <a:p>
            <a:endParaRPr lang="es-MX"/>
          </a:p>
        </p:txBody>
      </p:sp>
      <p:sp>
        <p:nvSpPr>
          <p:cNvPr id="8" name="Text 6"/>
          <p:cNvSpPr/>
          <p:nvPr/>
        </p:nvSpPr>
        <p:spPr>
          <a:xfrm>
            <a:off x="658368" y="1664208"/>
            <a:ext cx="7772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¿Puedo ser un mejor docente gracias a integrar la IA en mi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práctica</a:t>
            </a:r>
            <a:r>
              <a:rPr lang="en-US" sz="2200" dirty="0"/>
              <a:t> </a:t>
            </a:r>
            <a:r>
              <a:rPr lang="en-US" sz="22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</a:t>
            </a: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como lo soy sin ella?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658368" y="28346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Dan Levy, Teaching Effectively with ChatGPT (2024)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31520" y="3291840"/>
            <a:ext cx="3657600" cy="1371600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1" name="Text 9"/>
          <p:cNvSpPr/>
          <p:nvPr/>
        </p:nvSpPr>
        <p:spPr>
          <a:xfrm>
            <a:off x="731520" y="333756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77%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731520" y="39776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docentes dice conocer sobre IA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846320" y="3291840"/>
            <a:ext cx="3657600" cy="1371600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4" name="Text 12"/>
          <p:cNvSpPr/>
          <p:nvPr/>
        </p:nvSpPr>
        <p:spPr>
          <a:xfrm>
            <a:off x="4846320" y="3337560"/>
            <a:ext cx="3657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47%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4846320" y="39776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comprende su aplicabilidad educativa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F4B9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Brecha entre conocimiento y aplicación práctica → necesidad urgente de formación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Competencias Digitales Docentes (CDD) – El punto de llegada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1005840"/>
          </a:xfrm>
          <a:prstGeom prst="rect">
            <a:avLst/>
          </a:prstGeom>
          <a:solidFill>
            <a:srgbClr val="1B3A6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051560"/>
            <a:ext cx="594360" cy="5943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43000" y="987552"/>
            <a:ext cx="74523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Conjunto de habilidades, conocimientos y actitudes para utilizar las tecnologías digitales de forma</a:t>
            </a:r>
            <a:endParaRPr lang="en-US" sz="1250" dirty="0"/>
          </a:p>
          <a:p>
            <a:pPr marL="0" indent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crítica, creativa y segura en el contexto educativo — desde la planificación hasta la evaluación.</a:t>
            </a:r>
            <a:endParaRPr lang="en-US" sz="1250" dirty="0"/>
          </a:p>
        </p:txBody>
      </p:sp>
      <p:sp>
        <p:nvSpPr>
          <p:cNvPr id="7" name="Shape 4"/>
          <p:cNvSpPr/>
          <p:nvPr/>
        </p:nvSpPr>
        <p:spPr>
          <a:xfrm>
            <a:off x="365760" y="2148840"/>
            <a:ext cx="1554480" cy="2606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8" name="Shape 5"/>
          <p:cNvSpPr/>
          <p:nvPr/>
        </p:nvSpPr>
        <p:spPr>
          <a:xfrm>
            <a:off x="365760" y="2148840"/>
            <a:ext cx="1554480" cy="54864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212848"/>
            <a:ext cx="365760" cy="36576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65760" y="2743200"/>
            <a:ext cx="1554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Compromiso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Profesional</a:t>
            </a:r>
            <a:endParaRPr lang="en-US" sz="1000" dirty="0"/>
          </a:p>
        </p:txBody>
      </p:sp>
      <p:sp>
        <p:nvSpPr>
          <p:cNvPr id="11" name="Text 7"/>
          <p:cNvSpPr/>
          <p:nvPr/>
        </p:nvSpPr>
        <p:spPr>
          <a:xfrm>
            <a:off x="457200" y="3383280"/>
            <a:ext cx="1371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1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Autoformación, redes, innovación docente</a:t>
            </a:r>
            <a:endParaRPr lang="en-US" sz="900" dirty="0"/>
          </a:p>
        </p:txBody>
      </p:sp>
      <p:sp>
        <p:nvSpPr>
          <p:cNvPr id="12" name="Shape 8"/>
          <p:cNvSpPr/>
          <p:nvPr/>
        </p:nvSpPr>
        <p:spPr>
          <a:xfrm>
            <a:off x="2057400" y="2148840"/>
            <a:ext cx="1554480" cy="2606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3" name="Shape 9"/>
          <p:cNvSpPr/>
          <p:nvPr/>
        </p:nvSpPr>
        <p:spPr>
          <a:xfrm>
            <a:off x="2057400" y="2148840"/>
            <a:ext cx="1554480" cy="548640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6040" y="2212848"/>
            <a:ext cx="365760" cy="36576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2057400" y="2743200"/>
            <a:ext cx="1554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Digitales</a:t>
            </a:r>
            <a:endParaRPr lang="en-US" sz="1000" dirty="0"/>
          </a:p>
        </p:txBody>
      </p:sp>
      <p:sp>
        <p:nvSpPr>
          <p:cNvPr id="16" name="Text 11"/>
          <p:cNvSpPr/>
          <p:nvPr/>
        </p:nvSpPr>
        <p:spPr>
          <a:xfrm>
            <a:off x="2148840" y="3383280"/>
            <a:ext cx="1371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1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Seleccionar, adaptar y crear recursos</a:t>
            </a:r>
            <a:endParaRPr lang="en-US" sz="900" dirty="0"/>
          </a:p>
        </p:txBody>
      </p:sp>
      <p:sp>
        <p:nvSpPr>
          <p:cNvPr id="17" name="Shape 12"/>
          <p:cNvSpPr/>
          <p:nvPr/>
        </p:nvSpPr>
        <p:spPr>
          <a:xfrm>
            <a:off x="3749040" y="2148840"/>
            <a:ext cx="1554480" cy="2606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8" name="Shape 13"/>
          <p:cNvSpPr/>
          <p:nvPr/>
        </p:nvSpPr>
        <p:spPr>
          <a:xfrm>
            <a:off x="3749040" y="2148840"/>
            <a:ext cx="1554480" cy="54864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7680" y="2212848"/>
            <a:ext cx="365760" cy="3657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3749040" y="2743200"/>
            <a:ext cx="1554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Enseñanza y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Aprendizaje</a:t>
            </a:r>
            <a:endParaRPr lang="en-US" sz="1000" dirty="0"/>
          </a:p>
        </p:txBody>
      </p:sp>
      <p:sp>
        <p:nvSpPr>
          <p:cNvPr id="21" name="Text 15"/>
          <p:cNvSpPr/>
          <p:nvPr/>
        </p:nvSpPr>
        <p:spPr>
          <a:xfrm>
            <a:off x="3840480" y="3383280"/>
            <a:ext cx="1371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1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Diseñar e implementar con tecnología</a:t>
            </a:r>
            <a:endParaRPr lang="en-US" sz="900" dirty="0"/>
          </a:p>
        </p:txBody>
      </p:sp>
      <p:sp>
        <p:nvSpPr>
          <p:cNvPr id="22" name="Shape 16"/>
          <p:cNvSpPr/>
          <p:nvPr/>
        </p:nvSpPr>
        <p:spPr>
          <a:xfrm>
            <a:off x="5440680" y="2148840"/>
            <a:ext cx="1554480" cy="2606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3" name="Shape 17"/>
          <p:cNvSpPr/>
          <p:nvPr/>
        </p:nvSpPr>
        <p:spPr>
          <a:xfrm>
            <a:off x="5440680" y="2148840"/>
            <a:ext cx="1554480" cy="548640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9320" y="2212848"/>
            <a:ext cx="365760" cy="36576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440680" y="2743200"/>
            <a:ext cx="1554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Evaluación</a:t>
            </a:r>
            <a:endParaRPr lang="en-US" sz="1000" dirty="0"/>
          </a:p>
        </p:txBody>
      </p:sp>
      <p:sp>
        <p:nvSpPr>
          <p:cNvPr id="26" name="Text 19"/>
          <p:cNvSpPr/>
          <p:nvPr/>
        </p:nvSpPr>
        <p:spPr>
          <a:xfrm>
            <a:off x="5532120" y="3383280"/>
            <a:ext cx="1371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1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Herramientas digitales para evaluar</a:t>
            </a:r>
            <a:endParaRPr lang="en-US" sz="900" dirty="0"/>
          </a:p>
        </p:txBody>
      </p:sp>
      <p:sp>
        <p:nvSpPr>
          <p:cNvPr id="27" name="Shape 20"/>
          <p:cNvSpPr/>
          <p:nvPr/>
        </p:nvSpPr>
        <p:spPr>
          <a:xfrm>
            <a:off x="7132320" y="2148840"/>
            <a:ext cx="1554480" cy="26060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8" name="Shape 21"/>
          <p:cNvSpPr/>
          <p:nvPr/>
        </p:nvSpPr>
        <p:spPr>
          <a:xfrm>
            <a:off x="7132320" y="2148840"/>
            <a:ext cx="1554480" cy="54864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29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80960" y="2212848"/>
            <a:ext cx="365760" cy="365760"/>
          </a:xfrm>
          <a:prstGeom prst="rect">
            <a:avLst/>
          </a:prstGeom>
        </p:spPr>
      </p:pic>
      <p:sp>
        <p:nvSpPr>
          <p:cNvPr id="30" name="Text 22"/>
          <p:cNvSpPr/>
          <p:nvPr/>
        </p:nvSpPr>
        <p:spPr>
          <a:xfrm>
            <a:off x="7132320" y="2743200"/>
            <a:ext cx="1554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Empoderamiento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Estudiantes</a:t>
            </a:r>
            <a:endParaRPr lang="en-US" sz="1000" dirty="0"/>
          </a:p>
        </p:txBody>
      </p:sp>
      <p:sp>
        <p:nvSpPr>
          <p:cNvPr id="31" name="Text 23"/>
          <p:cNvSpPr/>
          <p:nvPr/>
        </p:nvSpPr>
        <p:spPr>
          <a:xfrm>
            <a:off x="7223760" y="3383280"/>
            <a:ext cx="1371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5A71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Aprendizaje personalizado e inclusivo</a:t>
            </a:r>
            <a:endParaRPr lang="en-US" sz="900" dirty="0"/>
          </a:p>
        </p:txBody>
      </p:sp>
      <p:sp>
        <p:nvSpPr>
          <p:cNvPr id="32" name="Text 24"/>
          <p:cNvSpPr/>
          <p:nvPr/>
        </p:nvSpPr>
        <p:spPr>
          <a:xfrm>
            <a:off x="457200" y="48006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A7184"/>
                </a:solidFill>
              </a:rPr>
              <a:t>Síntesis de DigCompEdu, UNESCO TIC e ISTE II — los tres marcos analizados en el capítulo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Tres marcos internacionales de referencia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2743200" cy="77724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" y="987552"/>
            <a:ext cx="502920" cy="5029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932688" y="96012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DigCompEdu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365760" y="139903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Comisión Europea (Redecker, 2017)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1691640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40080" y="167335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Compromiso profesional</a:t>
            </a:r>
            <a:endParaRPr lang="en-US" sz="95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2039112"/>
            <a:ext cx="201168" cy="20116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640080" y="202082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digitales</a:t>
            </a:r>
            <a:endParaRPr lang="en-US" sz="95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2386584"/>
            <a:ext cx="201168" cy="20116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640080" y="236829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Enseñanza y aprendizaje</a:t>
            </a:r>
            <a:endParaRPr lang="en-US" sz="95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2734056"/>
            <a:ext cx="201168" cy="20116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640080" y="27157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Evaluación</a:t>
            </a:r>
            <a:endParaRPr lang="en-US" sz="950" dirty="0"/>
          </a:p>
        </p:txBody>
      </p:sp>
      <p:pic>
        <p:nvPicPr>
          <p:cNvPr id="17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3081528"/>
            <a:ext cx="201168" cy="201168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640080" y="306324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Empoderamiento de estudiantes</a:t>
            </a:r>
            <a:endParaRPr lang="en-US" sz="950" dirty="0"/>
          </a:p>
        </p:txBody>
      </p:sp>
      <p:pic>
        <p:nvPicPr>
          <p:cNvPr id="19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" y="3429000"/>
            <a:ext cx="201168" cy="201168"/>
          </a:xfrm>
          <a:prstGeom prst="rect">
            <a:avLst/>
          </a:prstGeom>
        </p:spPr>
      </p:pic>
      <p:sp>
        <p:nvSpPr>
          <p:cNvPr id="20" name="Text 11"/>
          <p:cNvSpPr/>
          <p:nvPr/>
        </p:nvSpPr>
        <p:spPr>
          <a:xfrm>
            <a:off x="640080" y="341071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Facilitar competencias digitales</a:t>
            </a:r>
            <a:endParaRPr lang="en-US" sz="950" dirty="0"/>
          </a:p>
        </p:txBody>
      </p:sp>
      <p:sp>
        <p:nvSpPr>
          <p:cNvPr id="21" name="Shape 12"/>
          <p:cNvSpPr/>
          <p:nvPr/>
        </p:nvSpPr>
        <p:spPr>
          <a:xfrm>
            <a:off x="365760" y="4480560"/>
            <a:ext cx="2560320" cy="256032"/>
          </a:xfrm>
          <a:prstGeom prst="rect">
            <a:avLst/>
          </a:prstGeom>
          <a:solidFill>
            <a:srgbClr val="028090">
              <a:alpha val="15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2" name="Text 13"/>
          <p:cNvSpPr/>
          <p:nvPr/>
        </p:nvSpPr>
        <p:spPr>
          <a:xfrm>
            <a:off x="365760" y="44805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028090"/>
                </a:solidFill>
              </a:rPr>
              <a:t>6 áreas · Base del modelo europeo</a:t>
            </a:r>
            <a:endParaRPr lang="en-US" sz="850" dirty="0"/>
          </a:p>
        </p:txBody>
      </p:sp>
      <p:sp>
        <p:nvSpPr>
          <p:cNvPr id="23" name="Shape 14"/>
          <p:cNvSpPr/>
          <p:nvPr/>
        </p:nvSpPr>
        <p:spPr>
          <a:xfrm>
            <a:off x="3246120" y="91440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4" name="Shape 15"/>
          <p:cNvSpPr/>
          <p:nvPr/>
        </p:nvSpPr>
        <p:spPr>
          <a:xfrm>
            <a:off x="3246120" y="914400"/>
            <a:ext cx="2743200" cy="777240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5848" y="987552"/>
            <a:ext cx="502920" cy="502920"/>
          </a:xfrm>
          <a:prstGeom prst="rect">
            <a:avLst/>
          </a:prstGeom>
        </p:spPr>
      </p:pic>
      <p:sp>
        <p:nvSpPr>
          <p:cNvPr id="26" name="Text 16"/>
          <p:cNvSpPr/>
          <p:nvPr/>
        </p:nvSpPr>
        <p:spPr>
          <a:xfrm>
            <a:off x="3904488" y="96012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 TIC UNESCO</a:t>
            </a:r>
            <a:endParaRPr lang="en-US" sz="1300" dirty="0"/>
          </a:p>
        </p:txBody>
      </p:sp>
      <p:sp>
        <p:nvSpPr>
          <p:cNvPr id="27" name="Text 17"/>
          <p:cNvSpPr/>
          <p:nvPr/>
        </p:nvSpPr>
        <p:spPr>
          <a:xfrm>
            <a:off x="3337560" y="139903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UNESCO (2019)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848" y="1691640"/>
            <a:ext cx="201168" cy="201168"/>
          </a:xfrm>
          <a:prstGeom prst="rect">
            <a:avLst/>
          </a:prstGeom>
        </p:spPr>
      </p:pic>
      <p:sp>
        <p:nvSpPr>
          <p:cNvPr id="29" name="Text 18"/>
          <p:cNvSpPr/>
          <p:nvPr/>
        </p:nvSpPr>
        <p:spPr>
          <a:xfrm>
            <a:off x="3611880" y="167335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Comprensión del papel TIC en educación</a:t>
            </a:r>
            <a:endParaRPr lang="en-US" sz="950" dirty="0"/>
          </a:p>
        </p:txBody>
      </p:sp>
      <p:pic>
        <p:nvPicPr>
          <p:cNvPr id="30" name="Image 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848" y="2039112"/>
            <a:ext cx="201168" cy="201168"/>
          </a:xfrm>
          <a:prstGeom prst="rect">
            <a:avLst/>
          </a:prstGeom>
        </p:spPr>
      </p:pic>
      <p:sp>
        <p:nvSpPr>
          <p:cNvPr id="31" name="Text 19"/>
          <p:cNvSpPr/>
          <p:nvPr/>
        </p:nvSpPr>
        <p:spPr>
          <a:xfrm>
            <a:off x="3611880" y="202082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Currículo y evaluación</a:t>
            </a:r>
            <a:endParaRPr lang="en-US" sz="950" dirty="0"/>
          </a:p>
        </p:txBody>
      </p:sp>
      <p:pic>
        <p:nvPicPr>
          <p:cNvPr id="32" name="Image 1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848" y="2386584"/>
            <a:ext cx="201168" cy="201168"/>
          </a:xfrm>
          <a:prstGeom prst="rect">
            <a:avLst/>
          </a:prstGeom>
        </p:spPr>
      </p:pic>
      <p:sp>
        <p:nvSpPr>
          <p:cNvPr id="33" name="Text 20"/>
          <p:cNvSpPr/>
          <p:nvPr/>
        </p:nvSpPr>
        <p:spPr>
          <a:xfrm>
            <a:off x="3611880" y="236829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Pedagogía</a:t>
            </a:r>
            <a:endParaRPr lang="en-US" sz="950" dirty="0"/>
          </a:p>
        </p:txBody>
      </p:sp>
      <p:pic>
        <p:nvPicPr>
          <p:cNvPr id="34" name="Image 1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848" y="2734056"/>
            <a:ext cx="201168" cy="201168"/>
          </a:xfrm>
          <a:prstGeom prst="rect">
            <a:avLst/>
          </a:prstGeom>
        </p:spPr>
      </p:pic>
      <p:sp>
        <p:nvSpPr>
          <p:cNvPr id="35" name="Text 21"/>
          <p:cNvSpPr/>
          <p:nvPr/>
        </p:nvSpPr>
        <p:spPr>
          <a:xfrm>
            <a:off x="3611880" y="27157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Aplicación de competencias digitales</a:t>
            </a:r>
            <a:endParaRPr lang="en-US" sz="950" dirty="0"/>
          </a:p>
        </p:txBody>
      </p:sp>
      <p:pic>
        <p:nvPicPr>
          <p:cNvPr id="36" name="Image 1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848" y="3081528"/>
            <a:ext cx="201168" cy="201168"/>
          </a:xfrm>
          <a:prstGeom prst="rect">
            <a:avLst/>
          </a:prstGeom>
        </p:spPr>
      </p:pic>
      <p:sp>
        <p:nvSpPr>
          <p:cNvPr id="37" name="Text 22"/>
          <p:cNvSpPr/>
          <p:nvPr/>
        </p:nvSpPr>
        <p:spPr>
          <a:xfrm>
            <a:off x="3611880" y="306324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Organización y administración</a:t>
            </a:r>
            <a:endParaRPr lang="en-US" sz="950" dirty="0"/>
          </a:p>
        </p:txBody>
      </p:sp>
      <p:pic>
        <p:nvPicPr>
          <p:cNvPr id="38" name="Image 1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848" y="3429000"/>
            <a:ext cx="201168" cy="201168"/>
          </a:xfrm>
          <a:prstGeom prst="rect">
            <a:avLst/>
          </a:prstGeom>
        </p:spPr>
      </p:pic>
      <p:sp>
        <p:nvSpPr>
          <p:cNvPr id="39" name="Text 23"/>
          <p:cNvSpPr/>
          <p:nvPr/>
        </p:nvSpPr>
        <p:spPr>
          <a:xfrm>
            <a:off x="3611880" y="341071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Aprendizaje profesional</a:t>
            </a:r>
            <a:endParaRPr lang="en-US" sz="950" dirty="0"/>
          </a:p>
        </p:txBody>
      </p:sp>
      <p:sp>
        <p:nvSpPr>
          <p:cNvPr id="40" name="Shape 24"/>
          <p:cNvSpPr/>
          <p:nvPr/>
        </p:nvSpPr>
        <p:spPr>
          <a:xfrm>
            <a:off x="3337560" y="4480560"/>
            <a:ext cx="2560320" cy="256032"/>
          </a:xfrm>
          <a:prstGeom prst="rect">
            <a:avLst/>
          </a:prstGeom>
          <a:solidFill>
            <a:srgbClr val="1A6B8A">
              <a:alpha val="15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41" name="Text 25"/>
          <p:cNvSpPr/>
          <p:nvPr/>
        </p:nvSpPr>
        <p:spPr>
          <a:xfrm>
            <a:off x="3337560" y="44805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6B8A"/>
                </a:solidFill>
              </a:rPr>
              <a:t>18 competencias · 3 niveles · Visión global</a:t>
            </a:r>
            <a:endParaRPr lang="en-US" sz="850" dirty="0"/>
          </a:p>
        </p:txBody>
      </p:sp>
      <p:sp>
        <p:nvSpPr>
          <p:cNvPr id="42" name="Shape 26"/>
          <p:cNvSpPr/>
          <p:nvPr/>
        </p:nvSpPr>
        <p:spPr>
          <a:xfrm>
            <a:off x="6217920" y="914400"/>
            <a:ext cx="2743200" cy="393192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43" name="Shape 27"/>
          <p:cNvSpPr/>
          <p:nvPr/>
        </p:nvSpPr>
        <p:spPr>
          <a:xfrm>
            <a:off x="6217920" y="914400"/>
            <a:ext cx="2743200" cy="77724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 dirty="0"/>
          </a:p>
        </p:txBody>
      </p:sp>
      <p:pic>
        <p:nvPicPr>
          <p:cNvPr id="44" name="Image 1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7648" y="987552"/>
            <a:ext cx="502920" cy="502920"/>
          </a:xfrm>
          <a:prstGeom prst="rect">
            <a:avLst/>
          </a:prstGeom>
        </p:spPr>
      </p:pic>
      <p:sp>
        <p:nvSpPr>
          <p:cNvPr id="45" name="Text 28"/>
          <p:cNvSpPr/>
          <p:nvPr/>
        </p:nvSpPr>
        <p:spPr>
          <a:xfrm>
            <a:off x="6876288" y="96012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ISTE II Standards</a:t>
            </a:r>
            <a:endParaRPr lang="en-US" sz="1300" dirty="0"/>
          </a:p>
        </p:txBody>
      </p:sp>
      <p:sp>
        <p:nvSpPr>
          <p:cNvPr id="46" name="Text 29"/>
          <p:cNvSpPr/>
          <p:nvPr/>
        </p:nvSpPr>
        <p:spPr>
          <a:xfrm>
            <a:off x="6309360" y="1399032"/>
            <a:ext cx="2560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ISTE (2024)</a:t>
            </a:r>
            <a:endParaRPr lang="en-US" sz="900" dirty="0">
              <a:solidFill>
                <a:schemeClr val="bg1"/>
              </a:solidFill>
            </a:endParaRPr>
          </a:p>
        </p:txBody>
      </p:sp>
      <p:pic>
        <p:nvPicPr>
          <p:cNvPr id="47" name="Image 1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648" y="1691640"/>
            <a:ext cx="201168" cy="201168"/>
          </a:xfrm>
          <a:prstGeom prst="rect">
            <a:avLst/>
          </a:prstGeom>
        </p:spPr>
      </p:pic>
      <p:sp>
        <p:nvSpPr>
          <p:cNvPr id="48" name="Text 30"/>
          <p:cNvSpPr/>
          <p:nvPr/>
        </p:nvSpPr>
        <p:spPr>
          <a:xfrm>
            <a:off x="6583680" y="167335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Aprendiz</a:t>
            </a:r>
            <a:endParaRPr lang="en-US" sz="950" dirty="0"/>
          </a:p>
        </p:txBody>
      </p:sp>
      <p:pic>
        <p:nvPicPr>
          <p:cNvPr id="49" name="Image 1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648" y="2039112"/>
            <a:ext cx="201168" cy="201168"/>
          </a:xfrm>
          <a:prstGeom prst="rect">
            <a:avLst/>
          </a:prstGeom>
        </p:spPr>
      </p:pic>
      <p:sp>
        <p:nvSpPr>
          <p:cNvPr id="50" name="Text 31"/>
          <p:cNvSpPr/>
          <p:nvPr/>
        </p:nvSpPr>
        <p:spPr>
          <a:xfrm>
            <a:off x="6583680" y="202082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</a:t>
            </a:r>
            <a:endParaRPr lang="en-US" sz="950" dirty="0"/>
          </a:p>
        </p:txBody>
      </p:sp>
      <p:pic>
        <p:nvPicPr>
          <p:cNvPr id="51" name="Image 17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648" y="2386584"/>
            <a:ext cx="201168" cy="201168"/>
          </a:xfrm>
          <a:prstGeom prst="rect">
            <a:avLst/>
          </a:prstGeom>
        </p:spPr>
      </p:pic>
      <p:sp>
        <p:nvSpPr>
          <p:cNvPr id="52" name="Text 32"/>
          <p:cNvSpPr/>
          <p:nvPr/>
        </p:nvSpPr>
        <p:spPr>
          <a:xfrm>
            <a:off x="6583680" y="236829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Ciudadano</a:t>
            </a:r>
            <a:endParaRPr lang="en-US" sz="950" dirty="0"/>
          </a:p>
        </p:txBody>
      </p:sp>
      <p:pic>
        <p:nvPicPr>
          <p:cNvPr id="53" name="Image 18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648" y="2734056"/>
            <a:ext cx="201168" cy="201168"/>
          </a:xfrm>
          <a:prstGeom prst="rect">
            <a:avLst/>
          </a:prstGeom>
        </p:spPr>
      </p:pic>
      <p:sp>
        <p:nvSpPr>
          <p:cNvPr id="54" name="Text 33"/>
          <p:cNvSpPr/>
          <p:nvPr/>
        </p:nvSpPr>
        <p:spPr>
          <a:xfrm>
            <a:off x="6583680" y="27157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Colaborador</a:t>
            </a:r>
            <a:endParaRPr lang="en-US" sz="950" dirty="0"/>
          </a:p>
        </p:txBody>
      </p:sp>
      <p:pic>
        <p:nvPicPr>
          <p:cNvPr id="55" name="Image 19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648" y="3081528"/>
            <a:ext cx="201168" cy="201168"/>
          </a:xfrm>
          <a:prstGeom prst="rect">
            <a:avLst/>
          </a:prstGeom>
        </p:spPr>
      </p:pic>
      <p:sp>
        <p:nvSpPr>
          <p:cNvPr id="56" name="Text 34"/>
          <p:cNvSpPr/>
          <p:nvPr/>
        </p:nvSpPr>
        <p:spPr>
          <a:xfrm>
            <a:off x="6583680" y="306324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Diseñador</a:t>
            </a:r>
            <a:endParaRPr lang="en-US" sz="950" dirty="0"/>
          </a:p>
        </p:txBody>
      </p:sp>
      <p:pic>
        <p:nvPicPr>
          <p:cNvPr id="57" name="Image 2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648" y="3429000"/>
            <a:ext cx="201168" cy="201168"/>
          </a:xfrm>
          <a:prstGeom prst="rect">
            <a:avLst/>
          </a:prstGeom>
        </p:spPr>
      </p:pic>
      <p:sp>
        <p:nvSpPr>
          <p:cNvPr id="58" name="Text 35"/>
          <p:cNvSpPr/>
          <p:nvPr/>
        </p:nvSpPr>
        <p:spPr>
          <a:xfrm>
            <a:off x="6583680" y="341071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Facilitador</a:t>
            </a:r>
            <a:endParaRPr lang="en-US" sz="950" dirty="0"/>
          </a:p>
        </p:txBody>
      </p:sp>
      <p:pic>
        <p:nvPicPr>
          <p:cNvPr id="59" name="Image 2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7648" y="3776472"/>
            <a:ext cx="201168" cy="201168"/>
          </a:xfrm>
          <a:prstGeom prst="rect">
            <a:avLst/>
          </a:prstGeom>
        </p:spPr>
      </p:pic>
      <p:sp>
        <p:nvSpPr>
          <p:cNvPr id="60" name="Text 36"/>
          <p:cNvSpPr/>
          <p:nvPr/>
        </p:nvSpPr>
        <p:spPr>
          <a:xfrm>
            <a:off x="6583680" y="375818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Analista</a:t>
            </a:r>
            <a:endParaRPr lang="en-US" sz="950" dirty="0"/>
          </a:p>
        </p:txBody>
      </p:sp>
      <p:sp>
        <p:nvSpPr>
          <p:cNvPr id="61" name="Shape 37"/>
          <p:cNvSpPr/>
          <p:nvPr/>
        </p:nvSpPr>
        <p:spPr>
          <a:xfrm>
            <a:off x="6309360" y="4480560"/>
            <a:ext cx="2560320" cy="256032"/>
          </a:xfrm>
          <a:prstGeom prst="rect">
            <a:avLst/>
          </a:prstGeom>
          <a:solidFill>
            <a:srgbClr val="1B3A6B">
              <a:alpha val="15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2" name="Text 38"/>
          <p:cNvSpPr/>
          <p:nvPr/>
        </p:nvSpPr>
        <p:spPr>
          <a:xfrm>
            <a:off x="6309360" y="4480560"/>
            <a:ext cx="2560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B3A6B"/>
                </a:solidFill>
              </a:rPr>
              <a:t>7 roles del docente · Foco EE.UU.</a:t>
            </a:r>
            <a:endParaRPr lang="en-US" sz="850" dirty="0"/>
          </a:p>
        </p:txBody>
      </p:sp>
      <p:sp>
        <p:nvSpPr>
          <p:cNvPr id="63" name="Text 39"/>
          <p:cNvSpPr/>
          <p:nvPr/>
        </p:nvSpPr>
        <p:spPr>
          <a:xfrm>
            <a:off x="457200" y="4828032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B3A6B"/>
                </a:solidFill>
              </a:rPr>
              <a:t>↓ Punto en común: la tecnología como herramienta del docente, no como fin en sí misma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Marco UNESCO de Competencias en IA para Docentes (2024)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aspectos  ×  3 niveles de progresión (sin jerarquía lineal)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325880"/>
            <a:ext cx="2560320" cy="384048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" name="Text 4"/>
          <p:cNvSpPr/>
          <p:nvPr/>
        </p:nvSpPr>
        <p:spPr>
          <a:xfrm>
            <a:off x="274320" y="1325880"/>
            <a:ext cx="2560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Aspecto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880360" y="1325880"/>
            <a:ext cx="1920240" cy="384048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8" name="Text 6"/>
          <p:cNvSpPr/>
          <p:nvPr/>
        </p:nvSpPr>
        <p:spPr>
          <a:xfrm>
            <a:off x="2880360" y="132588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Adquirir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28032" y="1325880"/>
            <a:ext cx="1920240" cy="384048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0" name="Text 8"/>
          <p:cNvSpPr/>
          <p:nvPr/>
        </p:nvSpPr>
        <p:spPr>
          <a:xfrm>
            <a:off x="4828032" y="132588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Profundizar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775704" y="1325880"/>
            <a:ext cx="1920240" cy="384048"/>
          </a:xfrm>
          <a:prstGeom prst="rect">
            <a:avLst/>
          </a:prstGeom>
          <a:solidFill>
            <a:srgbClr val="02C39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2" name="Text 10"/>
          <p:cNvSpPr/>
          <p:nvPr/>
        </p:nvSpPr>
        <p:spPr>
          <a:xfrm>
            <a:off x="6775704" y="132588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Crear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74320" y="1783080"/>
            <a:ext cx="8430768" cy="5303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4" name="Shape 12"/>
          <p:cNvSpPr/>
          <p:nvPr/>
        </p:nvSpPr>
        <p:spPr>
          <a:xfrm>
            <a:off x="274320" y="1783080"/>
            <a:ext cx="2560320" cy="530352"/>
          </a:xfrm>
          <a:prstGeom prst="rect">
            <a:avLst/>
          </a:prstGeom>
          <a:solidFill>
            <a:srgbClr val="1B3A6B">
              <a:alpha val="8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5" name="Text 13"/>
          <p:cNvSpPr/>
          <p:nvPr/>
        </p:nvSpPr>
        <p:spPr>
          <a:xfrm>
            <a:off x="347472" y="1819656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🧠 Mentalidad centrada en el ser humano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953512" y="1819656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Acción humana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4901184" y="1819656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Responsabilidad humana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848856" y="1819656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Responsabilidad social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74320" y="2368296"/>
            <a:ext cx="8430768" cy="530352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0" name="Shape 18"/>
          <p:cNvSpPr/>
          <p:nvPr/>
        </p:nvSpPr>
        <p:spPr>
          <a:xfrm>
            <a:off x="274320" y="2368296"/>
            <a:ext cx="2560320" cy="530352"/>
          </a:xfrm>
          <a:prstGeom prst="rect">
            <a:avLst/>
          </a:prstGeom>
          <a:solidFill>
            <a:srgbClr val="1B3A6B">
              <a:alpha val="8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1" name="Text 19"/>
          <p:cNvSpPr/>
          <p:nvPr/>
        </p:nvSpPr>
        <p:spPr>
          <a:xfrm>
            <a:off x="347472" y="2404872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Ética de la IA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953512" y="240487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Principios éticos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901184" y="240487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seguro y responsable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6848856" y="2404872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Co-creación de reglas éticas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2953512"/>
            <a:ext cx="8430768" cy="5303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6" name="Shape 24"/>
          <p:cNvSpPr/>
          <p:nvPr/>
        </p:nvSpPr>
        <p:spPr>
          <a:xfrm>
            <a:off x="274320" y="2953512"/>
            <a:ext cx="2560320" cy="530352"/>
          </a:xfrm>
          <a:prstGeom prst="rect">
            <a:avLst/>
          </a:prstGeom>
          <a:solidFill>
            <a:srgbClr val="1B3A6B">
              <a:alpha val="8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7" name="Text 25"/>
          <p:cNvSpPr/>
          <p:nvPr/>
        </p:nvSpPr>
        <p:spPr>
          <a:xfrm>
            <a:off x="347472" y="2990088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Fundamentos y aplicaciones de IA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2953512" y="2990088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Técnicas básicas de IA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4901184" y="2990088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Habilidades de aplicación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6848856" y="2990088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Creando con IA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274320" y="3538728"/>
            <a:ext cx="8430768" cy="530352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2" name="Shape 30"/>
          <p:cNvSpPr/>
          <p:nvPr/>
        </p:nvSpPr>
        <p:spPr>
          <a:xfrm>
            <a:off x="274320" y="3538728"/>
            <a:ext cx="2560320" cy="530352"/>
          </a:xfrm>
          <a:prstGeom prst="rect">
            <a:avLst/>
          </a:prstGeom>
          <a:solidFill>
            <a:srgbClr val="1B3A6B">
              <a:alpha val="8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3" name="Text 31"/>
          <p:cNvSpPr/>
          <p:nvPr/>
        </p:nvSpPr>
        <p:spPr>
          <a:xfrm>
            <a:off x="347472" y="3575304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Pedagogía de la IA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2953512" y="3575304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Enseñanza asistida por IA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901184" y="3575304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Integración pedagógica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848856" y="3575304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Transformación pedagógica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274320" y="4123944"/>
            <a:ext cx="8430768" cy="530352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8" name="Shape 36"/>
          <p:cNvSpPr/>
          <p:nvPr/>
        </p:nvSpPr>
        <p:spPr>
          <a:xfrm>
            <a:off x="274320" y="4123944"/>
            <a:ext cx="2560320" cy="530352"/>
          </a:xfrm>
          <a:prstGeom prst="rect">
            <a:avLst/>
          </a:prstGeom>
          <a:solidFill>
            <a:srgbClr val="1B3A6B">
              <a:alpha val="8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9" name="Text 37"/>
          <p:cNvSpPr/>
          <p:nvPr/>
        </p:nvSpPr>
        <p:spPr>
          <a:xfrm>
            <a:off x="347472" y="416052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IA para desarrollo profesional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2953512" y="416052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habilitadora del aprendizaje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901184" y="416052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para aprendizaje organizacional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848856" y="4160520"/>
            <a:ext cx="1783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para transformación profesional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57200" y="484632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A7184"/>
                </a:solidFill>
              </a:rPr>
              <a:t>El nivel no es jerárquico: un docente puede estar en 'Crear' en un aspecto y en 'Adquirir' en otro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SAMR como ancla pedagógica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71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Lameras &amp; Arnab (2021) adaptaron SAMR para evaluar el impacto de la IA en las experiencias de aprendizaje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274320" y="3383280"/>
            <a:ext cx="2011680" cy="1554480"/>
          </a:xfrm>
          <a:prstGeom prst="rect">
            <a:avLst/>
          </a:prstGeom>
          <a:solidFill>
            <a:srgbClr val="4B9CD3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6" name="Text 4"/>
          <p:cNvSpPr/>
          <p:nvPr/>
        </p:nvSpPr>
        <p:spPr>
          <a:xfrm>
            <a:off x="274320" y="345643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274320" y="395020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Sustitución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450592" y="2971800"/>
            <a:ext cx="2011680" cy="1965960"/>
          </a:xfrm>
          <a:prstGeom prst="rect">
            <a:avLst/>
          </a:prstGeom>
          <a:solidFill>
            <a:srgbClr val="2E86C1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9" name="Text 7"/>
          <p:cNvSpPr/>
          <p:nvPr/>
        </p:nvSpPr>
        <p:spPr>
          <a:xfrm>
            <a:off x="2450592" y="304495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2450592" y="353872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Ampliación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26864" y="2560320"/>
            <a:ext cx="2011680" cy="2404872"/>
          </a:xfrm>
          <a:prstGeom prst="rect">
            <a:avLst/>
          </a:prstGeom>
          <a:solidFill>
            <a:srgbClr val="E8772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2" name="Text 10"/>
          <p:cNvSpPr/>
          <p:nvPr/>
        </p:nvSpPr>
        <p:spPr>
          <a:xfrm>
            <a:off x="4626864" y="263347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4626864" y="312724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Modificación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803136" y="2148840"/>
            <a:ext cx="2011680" cy="2788920"/>
          </a:xfrm>
          <a:prstGeom prst="rect">
            <a:avLst/>
          </a:prstGeom>
          <a:solidFill>
            <a:srgbClr val="C0392B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5" name="Text 13"/>
          <p:cNvSpPr/>
          <p:nvPr/>
        </p:nvSpPr>
        <p:spPr>
          <a:xfrm>
            <a:off x="6803136" y="2221992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803136" y="271576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Redefinición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46304" y="2660904"/>
            <a:ext cx="43159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2E86C1"/>
                </a:solidFill>
              </a:rPr>
              <a:t>MEJORA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626864" y="1862533"/>
            <a:ext cx="43159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7722"/>
                </a:solidFill>
              </a:rPr>
              <a:t>TRANSFORMACIÓN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56616" y="4023360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IA reemplaza un recurso o actividad existente sin cambio funcional.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20040" y="4370832"/>
            <a:ext cx="1920240" cy="594360"/>
          </a:xfrm>
          <a:prstGeom prst="rect">
            <a:avLst/>
          </a:prstGeom>
          <a:solidFill>
            <a:srgbClr val="4B9CD3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3" name="Text 21"/>
          <p:cNvSpPr/>
          <p:nvPr/>
        </p:nvSpPr>
        <p:spPr>
          <a:xfrm>
            <a:off x="347472" y="438912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Ej: Usar ChatGPT para resumir un texto que antes el docente resumía a mano.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2496312" y="3749040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IA mejora una actividad existente, añadiendo funcionalidad.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496312" y="4370832"/>
            <a:ext cx="1920240" cy="594360"/>
          </a:xfrm>
          <a:prstGeom prst="rect">
            <a:avLst/>
          </a:prstGeom>
          <a:solidFill>
            <a:srgbClr val="2E86C1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6" name="Text 24"/>
          <p:cNvSpPr/>
          <p:nvPr/>
        </p:nvSpPr>
        <p:spPr>
          <a:xfrm>
            <a:off x="2523744" y="438912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Ej: Generar variaciones de ejercicios con distinto nivel de dificultad para cada alumno.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672584" y="3749040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IA permite rediseñar actividades significativamente.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672584" y="4370832"/>
            <a:ext cx="1920240" cy="594360"/>
          </a:xfrm>
          <a:prstGeom prst="rect">
            <a:avLst/>
          </a:prstGeom>
          <a:solidFill>
            <a:srgbClr val="E87722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9" name="Text 27"/>
          <p:cNvSpPr/>
          <p:nvPr/>
        </p:nvSpPr>
        <p:spPr>
          <a:xfrm>
            <a:off x="4700016" y="438912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Ej: Un tutor virtual de IA que da retroalimentación inmediata y personalizada en tiempo real.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6848856" y="3749040"/>
            <a:ext cx="19202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IA posibilita experiencias de aprendizaje imposibles sin ella.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848856" y="4370832"/>
            <a:ext cx="1920240" cy="594360"/>
          </a:xfrm>
          <a:prstGeom prst="rect">
            <a:avLst/>
          </a:prstGeom>
          <a:solidFill>
            <a:srgbClr val="C0392B">
              <a:alpha val="1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2" name="Text 30"/>
          <p:cNvSpPr/>
          <p:nvPr/>
        </p:nvSpPr>
        <p:spPr>
          <a:xfrm>
            <a:off x="6876288" y="438912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Ej: Simulaciones adaptativas donde el estudiante 'habla' con agentes históricos o científicos.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B3A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¿Cómo se llega al modelo propuesto?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 de síntesis y adaptación de tres marcos internacionales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280160"/>
            <a:ext cx="8412480" cy="777240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6" name="Shape 4"/>
          <p:cNvSpPr/>
          <p:nvPr/>
        </p:nvSpPr>
        <p:spPr>
          <a:xfrm>
            <a:off x="365760" y="1280160"/>
            <a:ext cx="502920" cy="77724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7" name="Text 5"/>
          <p:cNvSpPr/>
          <p:nvPr/>
        </p:nvSpPr>
        <p:spPr>
          <a:xfrm>
            <a:off x="365760" y="1280160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60120" y="1353312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Análisis de marcos CDD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60120" y="1664208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identifican las 5 dimensiones clave comunes en DigCompEdu, UNESCO TIC e ISTE II (compromiso profesional, recursos, enseñanza, evaluación, empoderamiento).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65760" y="2176272"/>
            <a:ext cx="8412480" cy="777240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1" name="Shape 9"/>
          <p:cNvSpPr/>
          <p:nvPr/>
        </p:nvSpPr>
        <p:spPr>
          <a:xfrm>
            <a:off x="365760" y="2176272"/>
            <a:ext cx="502920" cy="777240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2" name="Text 10"/>
          <p:cNvSpPr/>
          <p:nvPr/>
        </p:nvSpPr>
        <p:spPr>
          <a:xfrm>
            <a:off x="365760" y="2176272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960120" y="2249424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Incorporar IA específicamente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60120" y="2560320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marco UNESCO 2024 de IA para docentes aporta: mentalidad humana, ética de IA, fundamentos técnicos, pedagogía IA y desarrollo profesional.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65760" y="3072384"/>
            <a:ext cx="8412480" cy="777240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6" name="Shape 14"/>
          <p:cNvSpPr/>
          <p:nvPr/>
        </p:nvSpPr>
        <p:spPr>
          <a:xfrm>
            <a:off x="365760" y="3072384"/>
            <a:ext cx="502920" cy="777240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7" name="Text 15"/>
          <p:cNvSpPr/>
          <p:nvPr/>
        </p:nvSpPr>
        <p:spPr>
          <a:xfrm>
            <a:off x="365760" y="3072384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960120" y="3145536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Adoptar SAMR como escala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60120" y="3456432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niveles Sustitución → Redefinición permiten ubicar el uso docente de IA en un continuo de impacto pedagógico.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65760" y="3968496"/>
            <a:ext cx="8412480" cy="777240"/>
          </a:xfrm>
          <a:prstGeom prst="rect">
            <a:avLst/>
          </a:prstGeom>
          <a:solidFill>
            <a:srgbClr val="1C4F72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21" name="Shape 19"/>
          <p:cNvSpPr/>
          <p:nvPr/>
        </p:nvSpPr>
        <p:spPr>
          <a:xfrm>
            <a:off x="365760" y="3968496"/>
            <a:ext cx="502920" cy="777240"/>
          </a:xfrm>
          <a:prstGeom prst="rect">
            <a:avLst/>
          </a:prstGeom>
          <a:solidFill>
            <a:srgbClr val="27AE6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2" name="Text 20"/>
          <p:cNvSpPr/>
          <p:nvPr/>
        </p:nvSpPr>
        <p:spPr>
          <a:xfrm>
            <a:off x="365760" y="3968496"/>
            <a:ext cx="5029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960120" y="4041648"/>
            <a:ext cx="3200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Definir 3 perfiles + 5 dimensiones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60120" y="4352544"/>
            <a:ext cx="7680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AECBD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proponen perfiles Principiante, Avanzado y Líder con competencias específicas para cada dimensión, escalables y contextualizables.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457200" y="484632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4B942"/>
                </a:solidFill>
              </a:rPr>
              <a:t>→ El resultado: un marco operativo que cualquier institución puede adaptar a su contexto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E87722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" name="Text 1"/>
          <p:cNvSpPr/>
          <p:nvPr/>
        </p:nvSpPr>
        <p:spPr>
          <a:xfrm>
            <a:off x="457200" y="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modelo propuesto: 3 niveles × 5 dimensiones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468880" y="777240"/>
            <a:ext cx="2084832" cy="41148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0320" y="822960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880360" y="804672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Principiante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4645152" y="777240"/>
            <a:ext cx="2084832" cy="411480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6592" y="822960"/>
            <a:ext cx="274320" cy="27432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056632" y="804672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Avanzado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6821424" y="777240"/>
            <a:ext cx="2084832" cy="411480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2864" y="822960"/>
            <a:ext cx="274320" cy="2743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7232904" y="804672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Líder</a:t>
            </a:r>
            <a:endParaRPr lang="en-US" sz="1200" dirty="0"/>
          </a:p>
        </p:txBody>
      </p:sp>
      <p:sp>
        <p:nvSpPr>
          <p:cNvPr id="13" name="Shape 8"/>
          <p:cNvSpPr/>
          <p:nvPr/>
        </p:nvSpPr>
        <p:spPr>
          <a:xfrm>
            <a:off x="182880" y="1234440"/>
            <a:ext cx="2212848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4" name="Text 9"/>
          <p:cNvSpPr/>
          <p:nvPr/>
        </p:nvSpPr>
        <p:spPr>
          <a:xfrm>
            <a:off x="228600" y="1234440"/>
            <a:ext cx="21488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Práctica centrada en el humano</a:t>
            </a:r>
            <a:endParaRPr lang="en-US" sz="950" dirty="0"/>
          </a:p>
        </p:txBody>
      </p:sp>
      <p:sp>
        <p:nvSpPr>
          <p:cNvPr id="15" name="Shape 10"/>
          <p:cNvSpPr/>
          <p:nvPr/>
        </p:nvSpPr>
        <p:spPr>
          <a:xfrm>
            <a:off x="2468880" y="1234440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6" name="Shape 11"/>
          <p:cNvSpPr/>
          <p:nvPr/>
        </p:nvSpPr>
        <p:spPr>
          <a:xfrm>
            <a:off x="2468880" y="1234440"/>
            <a:ext cx="36576" cy="694944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7" name="Text 12"/>
          <p:cNvSpPr/>
          <p:nvPr/>
        </p:nvSpPr>
        <p:spPr>
          <a:xfrm>
            <a:off x="2560320" y="1280160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Comprender el impacto de la IA y su rol respetando la integridad estudiantil</a:t>
            </a:r>
            <a:endParaRPr lang="en-US" sz="800" dirty="0"/>
          </a:p>
        </p:txBody>
      </p:sp>
      <p:sp>
        <p:nvSpPr>
          <p:cNvPr id="18" name="Shape 13"/>
          <p:cNvSpPr/>
          <p:nvPr/>
        </p:nvSpPr>
        <p:spPr>
          <a:xfrm>
            <a:off x="4645152" y="1234440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9" name="Shape 14"/>
          <p:cNvSpPr/>
          <p:nvPr/>
        </p:nvSpPr>
        <p:spPr>
          <a:xfrm>
            <a:off x="4645152" y="1234440"/>
            <a:ext cx="36576" cy="694944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0" name="Text 15"/>
          <p:cNvSpPr/>
          <p:nvPr/>
        </p:nvSpPr>
        <p:spPr>
          <a:xfrm>
            <a:off x="4736592" y="1280160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Implementar IA para aprendizaje personalizado con asertividad</a:t>
            </a:r>
            <a:endParaRPr lang="en-US" sz="800" dirty="0"/>
          </a:p>
        </p:txBody>
      </p:sp>
      <p:sp>
        <p:nvSpPr>
          <p:cNvPr id="21" name="Shape 16"/>
          <p:cNvSpPr/>
          <p:nvPr/>
        </p:nvSpPr>
        <p:spPr>
          <a:xfrm>
            <a:off x="6821424" y="1234440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2" name="Shape 17"/>
          <p:cNvSpPr/>
          <p:nvPr/>
        </p:nvSpPr>
        <p:spPr>
          <a:xfrm>
            <a:off x="6821424" y="1234440"/>
            <a:ext cx="36576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3" name="Text 18"/>
          <p:cNvSpPr/>
          <p:nvPr/>
        </p:nvSpPr>
        <p:spPr>
          <a:xfrm>
            <a:off x="6912864" y="1280160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Diseñar soluciones con IA que promuevan el desarrollo humano</a:t>
            </a:r>
            <a:endParaRPr lang="en-US" sz="800" dirty="0"/>
          </a:p>
        </p:txBody>
      </p:sp>
      <p:sp>
        <p:nvSpPr>
          <p:cNvPr id="24" name="Shape 19"/>
          <p:cNvSpPr/>
          <p:nvPr/>
        </p:nvSpPr>
        <p:spPr>
          <a:xfrm>
            <a:off x="182880" y="1984248"/>
            <a:ext cx="2212848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5" name="Text 20"/>
          <p:cNvSpPr/>
          <p:nvPr/>
        </p:nvSpPr>
        <p:spPr>
          <a:xfrm>
            <a:off x="228600" y="1984248"/>
            <a:ext cx="21488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ético de la IA</a:t>
            </a:r>
            <a:endParaRPr lang="en-US" sz="950" dirty="0"/>
          </a:p>
        </p:txBody>
      </p:sp>
      <p:sp>
        <p:nvSpPr>
          <p:cNvPr id="26" name="Shape 21"/>
          <p:cNvSpPr/>
          <p:nvPr/>
        </p:nvSpPr>
        <p:spPr>
          <a:xfrm>
            <a:off x="2468880" y="1984248"/>
            <a:ext cx="2084832" cy="694944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7" name="Shape 22"/>
          <p:cNvSpPr/>
          <p:nvPr/>
        </p:nvSpPr>
        <p:spPr>
          <a:xfrm>
            <a:off x="2468880" y="1984248"/>
            <a:ext cx="36576" cy="694944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8" name="Text 23"/>
          <p:cNvSpPr/>
          <p:nvPr/>
        </p:nvSpPr>
        <p:spPr>
          <a:xfrm>
            <a:off x="2560320" y="2029968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Aplicar principios éticos de IA con respeto y tolerancia</a:t>
            </a:r>
            <a:endParaRPr lang="en-US" sz="800" dirty="0"/>
          </a:p>
        </p:txBody>
      </p:sp>
      <p:sp>
        <p:nvSpPr>
          <p:cNvPr id="29" name="Shape 24"/>
          <p:cNvSpPr/>
          <p:nvPr/>
        </p:nvSpPr>
        <p:spPr>
          <a:xfrm>
            <a:off x="4645152" y="1984248"/>
            <a:ext cx="2084832" cy="694944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0" name="Shape 25"/>
          <p:cNvSpPr/>
          <p:nvPr/>
        </p:nvSpPr>
        <p:spPr>
          <a:xfrm>
            <a:off x="4645152" y="1984248"/>
            <a:ext cx="36576" cy="694944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1" name="Text 26"/>
          <p:cNvSpPr/>
          <p:nvPr/>
        </p:nvSpPr>
        <p:spPr>
          <a:xfrm>
            <a:off x="4736592" y="2029968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Dirigir actividades éticas según contexto nacional e institucional</a:t>
            </a:r>
            <a:endParaRPr lang="en-US" sz="800" dirty="0"/>
          </a:p>
        </p:txBody>
      </p:sp>
      <p:sp>
        <p:nvSpPr>
          <p:cNvPr id="32" name="Shape 27"/>
          <p:cNvSpPr/>
          <p:nvPr/>
        </p:nvSpPr>
        <p:spPr>
          <a:xfrm>
            <a:off x="6821424" y="1984248"/>
            <a:ext cx="2084832" cy="694944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3" name="Shape 28"/>
          <p:cNvSpPr/>
          <p:nvPr/>
        </p:nvSpPr>
        <p:spPr>
          <a:xfrm>
            <a:off x="6821424" y="1984248"/>
            <a:ext cx="36576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4" name="Text 29"/>
          <p:cNvSpPr/>
          <p:nvPr/>
        </p:nvSpPr>
        <p:spPr>
          <a:xfrm>
            <a:off x="6912864" y="2029968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Liderar iniciativas para el uso ético de la IA en educación</a:t>
            </a:r>
            <a:endParaRPr lang="en-US" sz="800" dirty="0"/>
          </a:p>
        </p:txBody>
      </p:sp>
      <p:sp>
        <p:nvSpPr>
          <p:cNvPr id="35" name="Shape 30"/>
          <p:cNvSpPr/>
          <p:nvPr/>
        </p:nvSpPr>
        <p:spPr>
          <a:xfrm>
            <a:off x="182880" y="2734056"/>
            <a:ext cx="2212848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6" name="Text 31"/>
          <p:cNvSpPr/>
          <p:nvPr/>
        </p:nvSpPr>
        <p:spPr>
          <a:xfrm>
            <a:off x="228600" y="2734056"/>
            <a:ext cx="21488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Fundamentos de la IA</a:t>
            </a:r>
            <a:endParaRPr lang="en-US" sz="950" dirty="0"/>
          </a:p>
        </p:txBody>
      </p:sp>
      <p:sp>
        <p:nvSpPr>
          <p:cNvPr id="37" name="Shape 32"/>
          <p:cNvSpPr/>
          <p:nvPr/>
        </p:nvSpPr>
        <p:spPr>
          <a:xfrm>
            <a:off x="2468880" y="2734056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8" name="Shape 33"/>
          <p:cNvSpPr/>
          <p:nvPr/>
        </p:nvSpPr>
        <p:spPr>
          <a:xfrm>
            <a:off x="2468880" y="2734056"/>
            <a:ext cx="36576" cy="694944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9" name="Text 34"/>
          <p:cNvSpPr/>
          <p:nvPr/>
        </p:nvSpPr>
        <p:spPr>
          <a:xfrm>
            <a:off x="2560320" y="2779776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Comprender conceptos básicos, herramientas y diseño de prompts</a:t>
            </a:r>
            <a:endParaRPr lang="en-US" sz="800" dirty="0"/>
          </a:p>
        </p:txBody>
      </p:sp>
      <p:sp>
        <p:nvSpPr>
          <p:cNvPr id="40" name="Shape 35"/>
          <p:cNvSpPr/>
          <p:nvPr/>
        </p:nvSpPr>
        <p:spPr>
          <a:xfrm>
            <a:off x="4645152" y="2734056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41" name="Shape 36"/>
          <p:cNvSpPr/>
          <p:nvPr/>
        </p:nvSpPr>
        <p:spPr>
          <a:xfrm>
            <a:off x="4645152" y="2734056"/>
            <a:ext cx="36576" cy="694944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42" name="Text 37"/>
          <p:cNvSpPr/>
          <p:nvPr/>
        </p:nvSpPr>
        <p:spPr>
          <a:xfrm>
            <a:off x="4736592" y="2779776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Analizar funcionamiento interno; ingeniería de prompt y GPTs</a:t>
            </a:r>
            <a:endParaRPr lang="en-US" sz="800" dirty="0"/>
          </a:p>
        </p:txBody>
      </p:sp>
      <p:sp>
        <p:nvSpPr>
          <p:cNvPr id="43" name="Shape 38"/>
          <p:cNvSpPr/>
          <p:nvPr/>
        </p:nvSpPr>
        <p:spPr>
          <a:xfrm>
            <a:off x="6821424" y="2734056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44" name="Shape 39"/>
          <p:cNvSpPr/>
          <p:nvPr/>
        </p:nvSpPr>
        <p:spPr>
          <a:xfrm>
            <a:off x="6821424" y="2734056"/>
            <a:ext cx="36576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45" name="Text 40"/>
          <p:cNvSpPr/>
          <p:nvPr/>
        </p:nvSpPr>
        <p:spPr>
          <a:xfrm>
            <a:off x="6912864" y="2779776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Producir herramientas de IA para el proceso de E-A</a:t>
            </a:r>
            <a:endParaRPr lang="en-US" sz="800" dirty="0"/>
          </a:p>
        </p:txBody>
      </p:sp>
      <p:sp>
        <p:nvSpPr>
          <p:cNvPr id="46" name="Shape 41"/>
          <p:cNvSpPr/>
          <p:nvPr/>
        </p:nvSpPr>
        <p:spPr>
          <a:xfrm>
            <a:off x="182880" y="3483864"/>
            <a:ext cx="2212848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47" name="Text 42"/>
          <p:cNvSpPr/>
          <p:nvPr/>
        </p:nvSpPr>
        <p:spPr>
          <a:xfrm>
            <a:off x="228600" y="3483864"/>
            <a:ext cx="21488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en la práctica docente</a:t>
            </a:r>
            <a:endParaRPr lang="en-US" sz="950" dirty="0"/>
          </a:p>
        </p:txBody>
      </p:sp>
      <p:sp>
        <p:nvSpPr>
          <p:cNvPr id="48" name="Shape 43"/>
          <p:cNvSpPr/>
          <p:nvPr/>
        </p:nvSpPr>
        <p:spPr>
          <a:xfrm>
            <a:off x="2468880" y="3483864"/>
            <a:ext cx="2084832" cy="694944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49" name="Shape 44"/>
          <p:cNvSpPr/>
          <p:nvPr/>
        </p:nvSpPr>
        <p:spPr>
          <a:xfrm>
            <a:off x="2468880" y="3483864"/>
            <a:ext cx="36576" cy="694944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50" name="Text 45"/>
          <p:cNvSpPr/>
          <p:nvPr/>
        </p:nvSpPr>
        <p:spPr>
          <a:xfrm>
            <a:off x="2560320" y="3529584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Integrar IA en planificación y diseño de experiencias de aprendizaje</a:t>
            </a:r>
            <a:endParaRPr lang="en-US" sz="800" dirty="0"/>
          </a:p>
        </p:txBody>
      </p:sp>
      <p:sp>
        <p:nvSpPr>
          <p:cNvPr id="51" name="Shape 46"/>
          <p:cNvSpPr/>
          <p:nvPr/>
        </p:nvSpPr>
        <p:spPr>
          <a:xfrm>
            <a:off x="4645152" y="3483864"/>
            <a:ext cx="2084832" cy="694944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52" name="Shape 47"/>
          <p:cNvSpPr/>
          <p:nvPr/>
        </p:nvSpPr>
        <p:spPr>
          <a:xfrm>
            <a:off x="4645152" y="3483864"/>
            <a:ext cx="36576" cy="694944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53" name="Text 48"/>
          <p:cNvSpPr/>
          <p:nvPr/>
        </p:nvSpPr>
        <p:spPr>
          <a:xfrm>
            <a:off x="4736592" y="3529584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Optimizar uso de IA para mejorar el proceso de E-A</a:t>
            </a:r>
            <a:endParaRPr lang="en-US" sz="800" dirty="0"/>
          </a:p>
        </p:txBody>
      </p:sp>
      <p:sp>
        <p:nvSpPr>
          <p:cNvPr id="54" name="Shape 49"/>
          <p:cNvSpPr/>
          <p:nvPr/>
        </p:nvSpPr>
        <p:spPr>
          <a:xfrm>
            <a:off x="6821424" y="3483864"/>
            <a:ext cx="2084832" cy="694944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55" name="Shape 50"/>
          <p:cNvSpPr/>
          <p:nvPr/>
        </p:nvSpPr>
        <p:spPr>
          <a:xfrm>
            <a:off x="6821424" y="3483864"/>
            <a:ext cx="36576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56" name="Text 51"/>
          <p:cNvSpPr/>
          <p:nvPr/>
        </p:nvSpPr>
        <p:spPr>
          <a:xfrm>
            <a:off x="6912864" y="3529584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Innovar en prácticas pedagógicas con IA para mejora continua</a:t>
            </a:r>
            <a:endParaRPr lang="en-US" sz="800" dirty="0"/>
          </a:p>
        </p:txBody>
      </p:sp>
      <p:sp>
        <p:nvSpPr>
          <p:cNvPr id="57" name="Shape 52"/>
          <p:cNvSpPr/>
          <p:nvPr/>
        </p:nvSpPr>
        <p:spPr>
          <a:xfrm>
            <a:off x="182880" y="4233672"/>
            <a:ext cx="2212848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58" name="Text 53"/>
          <p:cNvSpPr/>
          <p:nvPr/>
        </p:nvSpPr>
        <p:spPr>
          <a:xfrm>
            <a:off x="228600" y="4233672"/>
            <a:ext cx="214884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Aprendizaje continuo</a:t>
            </a:r>
            <a:endParaRPr lang="en-US" sz="950" dirty="0"/>
          </a:p>
        </p:txBody>
      </p:sp>
      <p:sp>
        <p:nvSpPr>
          <p:cNvPr id="59" name="Shape 54"/>
          <p:cNvSpPr/>
          <p:nvPr/>
        </p:nvSpPr>
        <p:spPr>
          <a:xfrm>
            <a:off x="2468880" y="4233672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0" name="Shape 55"/>
          <p:cNvSpPr/>
          <p:nvPr/>
        </p:nvSpPr>
        <p:spPr>
          <a:xfrm>
            <a:off x="2468880" y="4233672"/>
            <a:ext cx="36576" cy="694944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1" name="Text 56"/>
          <p:cNvSpPr/>
          <p:nvPr/>
        </p:nvSpPr>
        <p:spPr>
          <a:xfrm>
            <a:off x="2560320" y="4279392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Adoptar mentalidad de actualización profesional en IA</a:t>
            </a:r>
            <a:endParaRPr lang="en-US" sz="800" dirty="0"/>
          </a:p>
        </p:txBody>
      </p:sp>
      <p:sp>
        <p:nvSpPr>
          <p:cNvPr id="62" name="Shape 57"/>
          <p:cNvSpPr/>
          <p:nvPr/>
        </p:nvSpPr>
        <p:spPr>
          <a:xfrm>
            <a:off x="4645152" y="4233672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3" name="Shape 58"/>
          <p:cNvSpPr/>
          <p:nvPr/>
        </p:nvSpPr>
        <p:spPr>
          <a:xfrm>
            <a:off x="4645152" y="4233672"/>
            <a:ext cx="36576" cy="694944"/>
          </a:xfrm>
          <a:prstGeom prst="rect">
            <a:avLst/>
          </a:prstGeom>
          <a:solidFill>
            <a:srgbClr val="1A6B8A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4" name="Text 59"/>
          <p:cNvSpPr/>
          <p:nvPr/>
        </p:nvSpPr>
        <p:spPr>
          <a:xfrm>
            <a:off x="4736592" y="4279392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Adaptar la práctica a avances de IA mediante formación continua</a:t>
            </a:r>
            <a:endParaRPr lang="en-US" sz="800" dirty="0"/>
          </a:p>
        </p:txBody>
      </p:sp>
      <p:sp>
        <p:nvSpPr>
          <p:cNvPr id="65" name="Shape 60"/>
          <p:cNvSpPr/>
          <p:nvPr/>
        </p:nvSpPr>
        <p:spPr>
          <a:xfrm>
            <a:off x="6821424" y="4233672"/>
            <a:ext cx="2084832" cy="694944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6" name="Shape 61"/>
          <p:cNvSpPr/>
          <p:nvPr/>
        </p:nvSpPr>
        <p:spPr>
          <a:xfrm>
            <a:off x="6821424" y="4233672"/>
            <a:ext cx="36576" cy="694944"/>
          </a:xfrm>
          <a:prstGeom prst="rect">
            <a:avLst/>
          </a:prstGeom>
          <a:solidFill>
            <a:srgbClr val="1B3A6B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7" name="Text 62"/>
          <p:cNvSpPr/>
          <p:nvPr/>
        </p:nvSpPr>
        <p:spPr>
          <a:xfrm>
            <a:off x="6912864" y="4279392"/>
            <a:ext cx="196596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Liderar investigación y desarrollo de IA en el proceso de E-A</a:t>
            </a:r>
            <a:endParaRPr lang="en-US" sz="800" dirty="0"/>
          </a:p>
        </p:txBody>
      </p:sp>
      <p:sp>
        <p:nvSpPr>
          <p:cNvPr id="68" name="Text 63"/>
          <p:cNvSpPr/>
          <p:nvPr/>
        </p:nvSpPr>
        <p:spPr>
          <a:xfrm>
            <a:off x="274320" y="4956048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5A7184"/>
                </a:solidFill>
              </a:rPr>
              <a:t>Fuente: Elaboración propia (Román Méndez &amp; Yáñez Reyna, 2024)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FF4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28090"/>
          </a:solidFill>
          <a:ln/>
        </p:spPr>
        <p:txBody>
          <a:bodyPr/>
          <a:lstStyle/>
          <a:p>
            <a:endParaRPr lang="es-MX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155448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Nivel 1: Principiante — Uso responsable y consciente de la IA</a:t>
            </a:r>
            <a:endParaRPr lang="en-US" sz="1700" dirty="0"/>
          </a:p>
        </p:txBody>
      </p:sp>
      <p:sp>
        <p:nvSpPr>
          <p:cNvPr id="5" name="Shape 2"/>
          <p:cNvSpPr/>
          <p:nvPr/>
        </p:nvSpPr>
        <p:spPr>
          <a:xfrm>
            <a:off x="274320" y="868680"/>
            <a:ext cx="3931920" cy="914400"/>
          </a:xfrm>
          <a:prstGeom prst="rect">
            <a:avLst/>
          </a:prstGeom>
          <a:solidFill>
            <a:srgbClr val="028090">
              <a:alpha val="12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6" name="Text 3"/>
          <p:cNvSpPr/>
          <p:nvPr/>
        </p:nvSpPr>
        <p:spPr>
          <a:xfrm>
            <a:off x="320040" y="886968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puede hacer este docente?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320040" y="1188720"/>
            <a:ext cx="384048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 IA para sustituir y ampliar tareas existentes. Comprende conceptos básicos, actúa con ética básica y está abierto a aprender.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4343400" y="868680"/>
            <a:ext cx="4572000" cy="914400"/>
          </a:xfrm>
          <a:prstGeom prst="rect">
            <a:avLst/>
          </a:prstGeom>
          <a:solidFill>
            <a:srgbClr val="1B3A6B">
              <a:alpha val="12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9" name="Text 6"/>
          <p:cNvSpPr/>
          <p:nvPr/>
        </p:nvSpPr>
        <p:spPr>
          <a:xfrm>
            <a:off x="4434840" y="886968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B3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Relación SAMR: Sustitución  →  Ampliación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434840" y="118872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docente reemplaza recursos existentes y empieza a ampliar funcionalidad con IA sin rediseñar la experiencia.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274320" y="1920240"/>
            <a:ext cx="8595360" cy="5486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s-MX"/>
          </a:p>
        </p:txBody>
      </p:sp>
      <p:sp>
        <p:nvSpPr>
          <p:cNvPr id="12" name="Text 9"/>
          <p:cNvSpPr/>
          <p:nvPr/>
        </p:nvSpPr>
        <p:spPr>
          <a:xfrm>
            <a:off x="347472" y="1993392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🧠 Práctica humana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2377440" y="2029968"/>
            <a:ext cx="0" cy="329184"/>
          </a:xfrm>
          <a:prstGeom prst="line">
            <a:avLst/>
          </a:prstGeom>
          <a:noFill/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14" name="Text 11"/>
          <p:cNvSpPr/>
          <p:nvPr/>
        </p:nvSpPr>
        <p:spPr>
          <a:xfrm>
            <a:off x="2514600" y="1975104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Google Gemini para generar resúmenes de lecturas que los estudiantes primero intentan solos; comparan la versión IA con la suya.</a:t>
            </a:r>
            <a:endParaRPr lang="en-US" sz="950" dirty="0"/>
          </a:p>
        </p:txBody>
      </p:sp>
      <p:sp>
        <p:nvSpPr>
          <p:cNvPr id="15" name="Shape 12"/>
          <p:cNvSpPr/>
          <p:nvPr/>
        </p:nvSpPr>
        <p:spPr>
          <a:xfrm>
            <a:off x="274320" y="2523744"/>
            <a:ext cx="8595360" cy="54864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16" name="Text 13"/>
          <p:cNvSpPr/>
          <p:nvPr/>
        </p:nvSpPr>
        <p:spPr>
          <a:xfrm>
            <a:off x="347472" y="2596896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Ética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377440" y="2633472"/>
            <a:ext cx="0" cy="329184"/>
          </a:xfrm>
          <a:prstGeom prst="line">
            <a:avLst/>
          </a:prstGeom>
          <a:noFill/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18" name="Text 15"/>
          <p:cNvSpPr/>
          <p:nvPr/>
        </p:nvSpPr>
        <p:spPr>
          <a:xfrm>
            <a:off x="2514600" y="2578608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Incluir en el encuadre del curso una política de uso de IA: qué herramientas están permitidas, cómo citar contenido generado, privacidad de datos.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274320" y="3127248"/>
            <a:ext cx="8595360" cy="5486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0" name="Text 17"/>
          <p:cNvSpPr/>
          <p:nvPr/>
        </p:nvSpPr>
        <p:spPr>
          <a:xfrm>
            <a:off x="347472" y="3200400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Fundamentos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2377440" y="3236976"/>
            <a:ext cx="0" cy="329184"/>
          </a:xfrm>
          <a:prstGeom prst="line">
            <a:avLst/>
          </a:prstGeom>
          <a:noFill/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22" name="Text 19"/>
          <p:cNvSpPr/>
          <p:nvPr/>
        </p:nvSpPr>
        <p:spPr>
          <a:xfrm>
            <a:off x="2514600" y="3182112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Diseñar prompts básicos: 'Actúa como tutor de cálculo y dame 5 ejercicios de nivel intro con sus soluciones'.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274320" y="3730752"/>
            <a:ext cx="8595360" cy="548640"/>
          </a:xfrm>
          <a:prstGeom prst="rect">
            <a:avLst/>
          </a:prstGeom>
          <a:solidFill>
            <a:srgbClr val="E8F4F8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4" name="Text 21"/>
          <p:cNvSpPr/>
          <p:nvPr/>
        </p:nvSpPr>
        <p:spPr>
          <a:xfrm>
            <a:off x="347472" y="3803904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Práctica docente</a:t>
            </a:r>
            <a:endParaRPr lang="en-US" sz="1000" dirty="0"/>
          </a:p>
        </p:txBody>
      </p:sp>
      <p:sp>
        <p:nvSpPr>
          <p:cNvPr id="25" name="Shape 22"/>
          <p:cNvSpPr/>
          <p:nvPr/>
        </p:nvSpPr>
        <p:spPr>
          <a:xfrm>
            <a:off x="2377440" y="3840480"/>
            <a:ext cx="0" cy="329184"/>
          </a:xfrm>
          <a:prstGeom prst="line">
            <a:avLst/>
          </a:prstGeom>
          <a:noFill/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26" name="Text 23"/>
          <p:cNvSpPr/>
          <p:nvPr/>
        </p:nvSpPr>
        <p:spPr>
          <a:xfrm>
            <a:off x="2514600" y="3785616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Usar Canva IA o Gamma para generar una presentación de clase o actividad interactiva sobre un tema curricular en minutos.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274320" y="4334256"/>
            <a:ext cx="8595360" cy="548640"/>
          </a:xfrm>
          <a:prstGeom prst="rect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28" name="Text 25"/>
          <p:cNvSpPr/>
          <p:nvPr/>
        </p:nvSpPr>
        <p:spPr>
          <a:xfrm>
            <a:off x="347472" y="4407408"/>
            <a:ext cx="20116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🎓 Aprendizaje</a:t>
            </a:r>
            <a:endParaRPr lang="en-US" sz="1000" dirty="0"/>
          </a:p>
        </p:txBody>
      </p:sp>
      <p:sp>
        <p:nvSpPr>
          <p:cNvPr id="29" name="Shape 26"/>
          <p:cNvSpPr/>
          <p:nvPr/>
        </p:nvSpPr>
        <p:spPr>
          <a:xfrm>
            <a:off x="2377440" y="4443984"/>
            <a:ext cx="0" cy="329184"/>
          </a:xfrm>
          <a:prstGeom prst="line">
            <a:avLst/>
          </a:prstGeom>
          <a:noFill/>
          <a:ln w="12700">
            <a:solidFill>
              <a:srgbClr val="028090"/>
            </a:solidFill>
            <a:prstDash val="solid"/>
          </a:ln>
        </p:spPr>
        <p:txBody>
          <a:bodyPr/>
          <a:lstStyle/>
          <a:p>
            <a:endParaRPr lang="es-MX"/>
          </a:p>
        </p:txBody>
      </p:sp>
      <p:sp>
        <p:nvSpPr>
          <p:cNvPr id="30" name="Text 27"/>
          <p:cNvSpPr/>
          <p:nvPr/>
        </p:nvSpPr>
        <p:spPr>
          <a:xfrm>
            <a:off x="2514600" y="438912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B2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Completar un MOOC como 'Elements of AI' (Universidad de Helsinki, gratuito) o el de Google sobre fundamentos de IA.</a:t>
            </a:r>
            <a:endParaRPr lang="en-US" sz="950" dirty="0"/>
          </a:p>
        </p:txBody>
      </p:sp>
      <p:sp>
        <p:nvSpPr>
          <p:cNvPr id="31" name="Shape 28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solidFill>
            <a:srgbClr val="028090">
              <a:alpha val="20000"/>
            </a:srgbClr>
          </a:solidFill>
          <a:ln/>
        </p:spPr>
        <p:txBody>
          <a:bodyPr/>
          <a:lstStyle/>
          <a:p>
            <a:endParaRPr lang="es-MX"/>
          </a:p>
        </p:txBody>
      </p:sp>
      <p:sp>
        <p:nvSpPr>
          <p:cNvPr id="32" name="Text 29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28090"/>
                </a:solidFill>
              </a:rPr>
              <a:t>Requisitos: cursos introductorios + herramientas básicas + disposición para experimentar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2308</Words>
  <Application>Microsoft Office PowerPoint</Application>
  <PresentationFormat>Presentación en pantalla (16:9)</PresentationFormat>
  <Paragraphs>303</Paragraphs>
  <Slides>16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Competencias Docentes para la Integración de la IA</dc:title>
  <dc:subject>PptxGenJS Presentation</dc:subject>
  <dc:creator>Alan D. Román Méndez &amp; Rubén Yáñez Reyna</dc:creator>
  <cp:lastModifiedBy>YANEZ REYNA, RUBEN</cp:lastModifiedBy>
  <cp:revision>9</cp:revision>
  <dcterms:created xsi:type="dcterms:W3CDTF">2026-03-06T05:09:04Z</dcterms:created>
  <dcterms:modified xsi:type="dcterms:W3CDTF">2026-03-09T19:24:06Z</dcterms:modified>
</cp:coreProperties>
</file>